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79" r:id="rId4"/>
    <p:sldId id="259" r:id="rId5"/>
    <p:sldId id="272" r:id="rId6"/>
    <p:sldId id="258" r:id="rId7"/>
    <p:sldId id="271" r:id="rId8"/>
    <p:sldId id="260" r:id="rId9"/>
    <p:sldId id="278" r:id="rId10"/>
    <p:sldId id="261" r:id="rId11"/>
    <p:sldId id="273" r:id="rId12"/>
    <p:sldId id="276"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57" autoAdjust="0"/>
  </p:normalViewPr>
  <p:slideViewPr>
    <p:cSldViewPr snapToGrid="0">
      <p:cViewPr varScale="1">
        <p:scale>
          <a:sx n="83" d="100"/>
          <a:sy n="83" d="100"/>
        </p:scale>
        <p:origin x="120" y="52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A3602-900B-413B-912A-B0CAAF0460F9}" type="datetimeFigureOut">
              <a:rPr lang="en-US" smtClean="0"/>
              <a:t>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4AAB77-23AE-4FA2-BD8A-3320F5CC0FF4}" type="slidenum">
              <a:rPr lang="en-US" smtClean="0"/>
              <a:t>‹#›</a:t>
            </a:fld>
            <a:endParaRPr lang="en-US"/>
          </a:p>
        </p:txBody>
      </p:sp>
    </p:spTree>
    <p:extLst>
      <p:ext uri="{BB962C8B-B14F-4D97-AF65-F5344CB8AC3E}">
        <p14:creationId xmlns:p14="http://schemas.microsoft.com/office/powerpoint/2010/main" val="2751820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go through a simple comparison between hosting intelligence in the client and in a service.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Let's say you have a 1MB model file and to balance out your Intelligent System you determine you need to update this model once a 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you want to run the intelligence on a server you'd have just 1MB per day to transfer the model files between servers.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But then you'd need to deal with all the intelligence executions. Say you have 100,000 customers. Maybe each customer interacts with the intelligence 10 times per day, and each intelligence call includes 100KB of data (maybe an image), and you have to use CPU on your server to process everything... 100,001 MB plus compute.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you want to run on the client you have to transfer new model files to them every day,100GB a day. Then do a bit of work to gather telemetry. But executing the intelligence is cheaper and has lower latency.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About a wash in terms of cost. But there are clearly many options with some big implications.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once you get everything balanced perfectly, someone is going to come to you and say "Hey, our system is making some bad mistakes, so we have to update the intelligence faster, once per hour instead of once per day -- sound good?“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your implementation is flexible, you can accommodate and you'll have more options for achieving the Intelligent System's objectives. If not? Well, you’ll have to figure out how to achieve balance some other way, like by making the experience less forceful.</a:t>
            </a:r>
          </a:p>
          <a:p>
            <a:endParaRPr lang="en-US" dirty="0"/>
          </a:p>
        </p:txBody>
      </p:sp>
      <p:sp>
        <p:nvSpPr>
          <p:cNvPr id="4" name="Slide Number Placeholder 3"/>
          <p:cNvSpPr>
            <a:spLocks noGrp="1"/>
          </p:cNvSpPr>
          <p:nvPr>
            <p:ph type="sldNum" sz="quarter" idx="10"/>
          </p:nvPr>
        </p:nvSpPr>
        <p:spPr/>
        <p:txBody>
          <a:bodyPr/>
          <a:lstStyle/>
          <a:p>
            <a:fld id="{7EE31F2F-B8BD-490B-AB49-A42107F89E43}" type="slidenum">
              <a:rPr lang="en-US" smtClean="0"/>
              <a:t>5</a:t>
            </a:fld>
            <a:endParaRPr lang="en-US"/>
          </a:p>
        </p:txBody>
      </p:sp>
    </p:spTree>
    <p:extLst>
      <p:ext uri="{BB962C8B-B14F-4D97-AF65-F5344CB8AC3E}">
        <p14:creationId xmlns:p14="http://schemas.microsoft.com/office/powerpoint/2010/main" val="1296859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31F2F-B8BD-490B-AB49-A42107F89E43}" type="slidenum">
              <a:rPr lang="en-US" smtClean="0"/>
              <a:t>7</a:t>
            </a:fld>
            <a:endParaRPr lang="en-US"/>
          </a:p>
        </p:txBody>
      </p:sp>
    </p:spTree>
    <p:extLst>
      <p:ext uri="{BB962C8B-B14F-4D97-AF65-F5344CB8AC3E}">
        <p14:creationId xmlns:p14="http://schemas.microsoft.com/office/powerpoint/2010/main" val="2953735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B952C-E22C-4099-8693-BBEDEDDD80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557585-983A-47BE-97F3-4AD113893A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8B468E-EAED-468A-A4E7-2B5E866DFEB8}"/>
              </a:ext>
            </a:extLst>
          </p:cNvPr>
          <p:cNvSpPr>
            <a:spLocks noGrp="1"/>
          </p:cNvSpPr>
          <p:nvPr>
            <p:ph type="dt" sz="half" idx="10"/>
          </p:nvPr>
        </p:nvSpPr>
        <p:spPr/>
        <p:txBody>
          <a:bodyPr/>
          <a:lstStyle/>
          <a:p>
            <a:fld id="{222E9CFB-7752-4582-AA84-4E80E5B11219}" type="datetimeFigureOut">
              <a:rPr lang="en-US" smtClean="0"/>
              <a:t>12/1/2018</a:t>
            </a:fld>
            <a:endParaRPr lang="en-US"/>
          </a:p>
        </p:txBody>
      </p:sp>
      <p:sp>
        <p:nvSpPr>
          <p:cNvPr id="5" name="Footer Placeholder 4">
            <a:extLst>
              <a:ext uri="{FF2B5EF4-FFF2-40B4-BE49-F238E27FC236}">
                <a16:creationId xmlns:a16="http://schemas.microsoft.com/office/drawing/2014/main" id="{E2A30EF0-F494-4819-8A90-AE52318F7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A33A87-6F5E-4CF8-87E9-2ED7BC19CC9D}"/>
              </a:ext>
            </a:extLst>
          </p:cNvPr>
          <p:cNvSpPr>
            <a:spLocks noGrp="1"/>
          </p:cNvSpPr>
          <p:nvPr>
            <p:ph type="sldNum" sz="quarter" idx="12"/>
          </p:nvPr>
        </p:nvSpPr>
        <p:spPr/>
        <p:txBody>
          <a:bodyPr/>
          <a:lstStyle/>
          <a:p>
            <a:fld id="{A83E0418-B4E8-45CC-AF32-6D61602ACCCF}" type="slidenum">
              <a:rPr lang="en-US" smtClean="0"/>
              <a:t>‹#›</a:t>
            </a:fld>
            <a:endParaRPr lang="en-US"/>
          </a:p>
        </p:txBody>
      </p:sp>
    </p:spTree>
    <p:extLst>
      <p:ext uri="{BB962C8B-B14F-4D97-AF65-F5344CB8AC3E}">
        <p14:creationId xmlns:p14="http://schemas.microsoft.com/office/powerpoint/2010/main" val="2534350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E15CB-4701-4CDF-8EDE-C4DF64A7B4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18FEE-3E2F-4FF0-BC06-E094D112EB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9EB968-50AE-44FD-A51E-9966DEAEBDF9}"/>
              </a:ext>
            </a:extLst>
          </p:cNvPr>
          <p:cNvSpPr>
            <a:spLocks noGrp="1"/>
          </p:cNvSpPr>
          <p:nvPr>
            <p:ph type="dt" sz="half" idx="10"/>
          </p:nvPr>
        </p:nvSpPr>
        <p:spPr/>
        <p:txBody>
          <a:bodyPr/>
          <a:lstStyle/>
          <a:p>
            <a:fld id="{222E9CFB-7752-4582-AA84-4E80E5B11219}" type="datetimeFigureOut">
              <a:rPr lang="en-US" smtClean="0"/>
              <a:t>12/1/2018</a:t>
            </a:fld>
            <a:endParaRPr lang="en-US"/>
          </a:p>
        </p:txBody>
      </p:sp>
      <p:sp>
        <p:nvSpPr>
          <p:cNvPr id="5" name="Footer Placeholder 4">
            <a:extLst>
              <a:ext uri="{FF2B5EF4-FFF2-40B4-BE49-F238E27FC236}">
                <a16:creationId xmlns:a16="http://schemas.microsoft.com/office/drawing/2014/main" id="{447E335E-1A3C-4C48-919E-102246E480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60B97E-4A99-4F4D-800B-8F5DE37D7628}"/>
              </a:ext>
            </a:extLst>
          </p:cNvPr>
          <p:cNvSpPr>
            <a:spLocks noGrp="1"/>
          </p:cNvSpPr>
          <p:nvPr>
            <p:ph type="sldNum" sz="quarter" idx="12"/>
          </p:nvPr>
        </p:nvSpPr>
        <p:spPr/>
        <p:txBody>
          <a:bodyPr/>
          <a:lstStyle/>
          <a:p>
            <a:fld id="{A83E0418-B4E8-45CC-AF32-6D61602ACCCF}" type="slidenum">
              <a:rPr lang="en-US" smtClean="0"/>
              <a:t>‹#›</a:t>
            </a:fld>
            <a:endParaRPr lang="en-US"/>
          </a:p>
        </p:txBody>
      </p:sp>
    </p:spTree>
    <p:extLst>
      <p:ext uri="{BB962C8B-B14F-4D97-AF65-F5344CB8AC3E}">
        <p14:creationId xmlns:p14="http://schemas.microsoft.com/office/powerpoint/2010/main" val="4263809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C72B19-150F-4654-9A39-1FB9703539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DE3620-0E69-4B8B-B1E2-CCD22A0821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7E7F10-017E-4485-BCF4-D9E09434DA94}"/>
              </a:ext>
            </a:extLst>
          </p:cNvPr>
          <p:cNvSpPr>
            <a:spLocks noGrp="1"/>
          </p:cNvSpPr>
          <p:nvPr>
            <p:ph type="dt" sz="half" idx="10"/>
          </p:nvPr>
        </p:nvSpPr>
        <p:spPr/>
        <p:txBody>
          <a:bodyPr/>
          <a:lstStyle/>
          <a:p>
            <a:fld id="{222E9CFB-7752-4582-AA84-4E80E5B11219}" type="datetimeFigureOut">
              <a:rPr lang="en-US" smtClean="0"/>
              <a:t>12/1/2018</a:t>
            </a:fld>
            <a:endParaRPr lang="en-US"/>
          </a:p>
        </p:txBody>
      </p:sp>
      <p:sp>
        <p:nvSpPr>
          <p:cNvPr id="5" name="Footer Placeholder 4">
            <a:extLst>
              <a:ext uri="{FF2B5EF4-FFF2-40B4-BE49-F238E27FC236}">
                <a16:creationId xmlns:a16="http://schemas.microsoft.com/office/drawing/2014/main" id="{02ADE619-F915-4EA0-B3A8-C953C27D88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1CC13A-83D6-4038-902B-B887151A2C0C}"/>
              </a:ext>
            </a:extLst>
          </p:cNvPr>
          <p:cNvSpPr>
            <a:spLocks noGrp="1"/>
          </p:cNvSpPr>
          <p:nvPr>
            <p:ph type="sldNum" sz="quarter" idx="12"/>
          </p:nvPr>
        </p:nvSpPr>
        <p:spPr/>
        <p:txBody>
          <a:bodyPr/>
          <a:lstStyle/>
          <a:p>
            <a:fld id="{A83E0418-B4E8-45CC-AF32-6D61602ACCCF}" type="slidenum">
              <a:rPr lang="en-US" smtClean="0"/>
              <a:t>‹#›</a:t>
            </a:fld>
            <a:endParaRPr lang="en-US"/>
          </a:p>
        </p:txBody>
      </p:sp>
    </p:spTree>
    <p:extLst>
      <p:ext uri="{BB962C8B-B14F-4D97-AF65-F5344CB8AC3E}">
        <p14:creationId xmlns:p14="http://schemas.microsoft.com/office/powerpoint/2010/main" val="237889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B2403-DF20-408E-9135-B65038CAB6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714661-B96E-4BAD-8463-50ED1159DD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40013B-5A48-47E7-A532-043A9E1DB998}"/>
              </a:ext>
            </a:extLst>
          </p:cNvPr>
          <p:cNvSpPr>
            <a:spLocks noGrp="1"/>
          </p:cNvSpPr>
          <p:nvPr>
            <p:ph type="dt" sz="half" idx="10"/>
          </p:nvPr>
        </p:nvSpPr>
        <p:spPr/>
        <p:txBody>
          <a:bodyPr/>
          <a:lstStyle/>
          <a:p>
            <a:fld id="{222E9CFB-7752-4582-AA84-4E80E5B11219}" type="datetimeFigureOut">
              <a:rPr lang="en-US" smtClean="0"/>
              <a:t>12/1/2018</a:t>
            </a:fld>
            <a:endParaRPr lang="en-US"/>
          </a:p>
        </p:txBody>
      </p:sp>
      <p:sp>
        <p:nvSpPr>
          <p:cNvPr id="5" name="Footer Placeholder 4">
            <a:extLst>
              <a:ext uri="{FF2B5EF4-FFF2-40B4-BE49-F238E27FC236}">
                <a16:creationId xmlns:a16="http://schemas.microsoft.com/office/drawing/2014/main" id="{2E048DB7-EFE6-4A2E-B888-3C27412C76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C7F814-D794-46D9-BBD4-FE4858B6A521}"/>
              </a:ext>
            </a:extLst>
          </p:cNvPr>
          <p:cNvSpPr>
            <a:spLocks noGrp="1"/>
          </p:cNvSpPr>
          <p:nvPr>
            <p:ph type="sldNum" sz="quarter" idx="12"/>
          </p:nvPr>
        </p:nvSpPr>
        <p:spPr/>
        <p:txBody>
          <a:bodyPr/>
          <a:lstStyle/>
          <a:p>
            <a:fld id="{A83E0418-B4E8-45CC-AF32-6D61602ACCCF}" type="slidenum">
              <a:rPr lang="en-US" smtClean="0"/>
              <a:t>‹#›</a:t>
            </a:fld>
            <a:endParaRPr lang="en-US"/>
          </a:p>
        </p:txBody>
      </p:sp>
    </p:spTree>
    <p:extLst>
      <p:ext uri="{BB962C8B-B14F-4D97-AF65-F5344CB8AC3E}">
        <p14:creationId xmlns:p14="http://schemas.microsoft.com/office/powerpoint/2010/main" val="290280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85843-F4BE-4D7D-9100-90F3E2A618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D69926-A1F2-490A-9909-ED2950EF71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2F3D741-0551-42E7-AEB1-817A8E569337}"/>
              </a:ext>
            </a:extLst>
          </p:cNvPr>
          <p:cNvSpPr>
            <a:spLocks noGrp="1"/>
          </p:cNvSpPr>
          <p:nvPr>
            <p:ph type="dt" sz="half" idx="10"/>
          </p:nvPr>
        </p:nvSpPr>
        <p:spPr/>
        <p:txBody>
          <a:bodyPr/>
          <a:lstStyle/>
          <a:p>
            <a:fld id="{222E9CFB-7752-4582-AA84-4E80E5B11219}" type="datetimeFigureOut">
              <a:rPr lang="en-US" smtClean="0"/>
              <a:t>12/1/2018</a:t>
            </a:fld>
            <a:endParaRPr lang="en-US"/>
          </a:p>
        </p:txBody>
      </p:sp>
      <p:sp>
        <p:nvSpPr>
          <p:cNvPr id="5" name="Footer Placeholder 4">
            <a:extLst>
              <a:ext uri="{FF2B5EF4-FFF2-40B4-BE49-F238E27FC236}">
                <a16:creationId xmlns:a16="http://schemas.microsoft.com/office/drawing/2014/main" id="{9DF90059-7DEF-491B-8B00-32A435235D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A8D923-5F27-440A-92A7-8102A60876FC}"/>
              </a:ext>
            </a:extLst>
          </p:cNvPr>
          <p:cNvSpPr>
            <a:spLocks noGrp="1"/>
          </p:cNvSpPr>
          <p:nvPr>
            <p:ph type="sldNum" sz="quarter" idx="12"/>
          </p:nvPr>
        </p:nvSpPr>
        <p:spPr/>
        <p:txBody>
          <a:bodyPr/>
          <a:lstStyle/>
          <a:p>
            <a:fld id="{A83E0418-B4E8-45CC-AF32-6D61602ACCCF}" type="slidenum">
              <a:rPr lang="en-US" smtClean="0"/>
              <a:t>‹#›</a:t>
            </a:fld>
            <a:endParaRPr lang="en-US"/>
          </a:p>
        </p:txBody>
      </p:sp>
    </p:spTree>
    <p:extLst>
      <p:ext uri="{BB962C8B-B14F-4D97-AF65-F5344CB8AC3E}">
        <p14:creationId xmlns:p14="http://schemas.microsoft.com/office/powerpoint/2010/main" val="284488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8A1B4-0277-4CEA-9855-288705CC64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805E11-F8EB-4C29-B696-57D4879AD0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124883-1FA2-4F68-A403-706615124E5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6B509D-D2D9-49F4-A2AC-A6B4467594A9}"/>
              </a:ext>
            </a:extLst>
          </p:cNvPr>
          <p:cNvSpPr>
            <a:spLocks noGrp="1"/>
          </p:cNvSpPr>
          <p:nvPr>
            <p:ph type="dt" sz="half" idx="10"/>
          </p:nvPr>
        </p:nvSpPr>
        <p:spPr/>
        <p:txBody>
          <a:bodyPr/>
          <a:lstStyle/>
          <a:p>
            <a:fld id="{222E9CFB-7752-4582-AA84-4E80E5B11219}" type="datetimeFigureOut">
              <a:rPr lang="en-US" smtClean="0"/>
              <a:t>12/1/2018</a:t>
            </a:fld>
            <a:endParaRPr lang="en-US"/>
          </a:p>
        </p:txBody>
      </p:sp>
      <p:sp>
        <p:nvSpPr>
          <p:cNvPr id="6" name="Footer Placeholder 5">
            <a:extLst>
              <a:ext uri="{FF2B5EF4-FFF2-40B4-BE49-F238E27FC236}">
                <a16:creationId xmlns:a16="http://schemas.microsoft.com/office/drawing/2014/main" id="{44E7C7AC-8638-435D-9D58-BF3DE3A15B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1AD34E-002C-46A2-8DA8-B392B14B913A}"/>
              </a:ext>
            </a:extLst>
          </p:cNvPr>
          <p:cNvSpPr>
            <a:spLocks noGrp="1"/>
          </p:cNvSpPr>
          <p:nvPr>
            <p:ph type="sldNum" sz="quarter" idx="12"/>
          </p:nvPr>
        </p:nvSpPr>
        <p:spPr/>
        <p:txBody>
          <a:bodyPr/>
          <a:lstStyle/>
          <a:p>
            <a:fld id="{A83E0418-B4E8-45CC-AF32-6D61602ACCCF}" type="slidenum">
              <a:rPr lang="en-US" smtClean="0"/>
              <a:t>‹#›</a:t>
            </a:fld>
            <a:endParaRPr lang="en-US"/>
          </a:p>
        </p:txBody>
      </p:sp>
    </p:spTree>
    <p:extLst>
      <p:ext uri="{BB962C8B-B14F-4D97-AF65-F5344CB8AC3E}">
        <p14:creationId xmlns:p14="http://schemas.microsoft.com/office/powerpoint/2010/main" val="233560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03C53-ACC8-4981-9DD2-DE65673BAD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FCFD48-6FCA-4D80-A538-6D7F0445C4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3398A7E-B60A-47D5-816D-7F0E753812A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427672-A1CD-4BFB-B697-A16B517F9A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09543C-D20D-4674-9900-19527DB7569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DA2F2D-4181-4A5D-B554-FB110D9734EC}"/>
              </a:ext>
            </a:extLst>
          </p:cNvPr>
          <p:cNvSpPr>
            <a:spLocks noGrp="1"/>
          </p:cNvSpPr>
          <p:nvPr>
            <p:ph type="dt" sz="half" idx="10"/>
          </p:nvPr>
        </p:nvSpPr>
        <p:spPr/>
        <p:txBody>
          <a:bodyPr/>
          <a:lstStyle/>
          <a:p>
            <a:fld id="{222E9CFB-7752-4582-AA84-4E80E5B11219}" type="datetimeFigureOut">
              <a:rPr lang="en-US" smtClean="0"/>
              <a:t>12/1/2018</a:t>
            </a:fld>
            <a:endParaRPr lang="en-US"/>
          </a:p>
        </p:txBody>
      </p:sp>
      <p:sp>
        <p:nvSpPr>
          <p:cNvPr id="8" name="Footer Placeholder 7">
            <a:extLst>
              <a:ext uri="{FF2B5EF4-FFF2-40B4-BE49-F238E27FC236}">
                <a16:creationId xmlns:a16="http://schemas.microsoft.com/office/drawing/2014/main" id="{DFE638A2-BF98-4B3F-A150-909C2F89ED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B9258D-CC7D-42A5-B510-7AD2262D3551}"/>
              </a:ext>
            </a:extLst>
          </p:cNvPr>
          <p:cNvSpPr>
            <a:spLocks noGrp="1"/>
          </p:cNvSpPr>
          <p:nvPr>
            <p:ph type="sldNum" sz="quarter" idx="12"/>
          </p:nvPr>
        </p:nvSpPr>
        <p:spPr/>
        <p:txBody>
          <a:bodyPr/>
          <a:lstStyle/>
          <a:p>
            <a:fld id="{A83E0418-B4E8-45CC-AF32-6D61602ACCCF}" type="slidenum">
              <a:rPr lang="en-US" smtClean="0"/>
              <a:t>‹#›</a:t>
            </a:fld>
            <a:endParaRPr lang="en-US"/>
          </a:p>
        </p:txBody>
      </p:sp>
    </p:spTree>
    <p:extLst>
      <p:ext uri="{BB962C8B-B14F-4D97-AF65-F5344CB8AC3E}">
        <p14:creationId xmlns:p14="http://schemas.microsoft.com/office/powerpoint/2010/main" val="149775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D7790-F475-42D7-819B-CF11DD05BE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EC3C6C-9154-46C7-8CED-EBDB111BB217}"/>
              </a:ext>
            </a:extLst>
          </p:cNvPr>
          <p:cNvSpPr>
            <a:spLocks noGrp="1"/>
          </p:cNvSpPr>
          <p:nvPr>
            <p:ph type="dt" sz="half" idx="10"/>
          </p:nvPr>
        </p:nvSpPr>
        <p:spPr/>
        <p:txBody>
          <a:bodyPr/>
          <a:lstStyle/>
          <a:p>
            <a:fld id="{222E9CFB-7752-4582-AA84-4E80E5B11219}" type="datetimeFigureOut">
              <a:rPr lang="en-US" smtClean="0"/>
              <a:t>12/1/2018</a:t>
            </a:fld>
            <a:endParaRPr lang="en-US"/>
          </a:p>
        </p:txBody>
      </p:sp>
      <p:sp>
        <p:nvSpPr>
          <p:cNvPr id="4" name="Footer Placeholder 3">
            <a:extLst>
              <a:ext uri="{FF2B5EF4-FFF2-40B4-BE49-F238E27FC236}">
                <a16:creationId xmlns:a16="http://schemas.microsoft.com/office/drawing/2014/main" id="{3930CE03-88F6-407E-912B-2BB2F4028D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24F61A-9DCB-4598-A41A-784DF0FC5608}"/>
              </a:ext>
            </a:extLst>
          </p:cNvPr>
          <p:cNvSpPr>
            <a:spLocks noGrp="1"/>
          </p:cNvSpPr>
          <p:nvPr>
            <p:ph type="sldNum" sz="quarter" idx="12"/>
          </p:nvPr>
        </p:nvSpPr>
        <p:spPr/>
        <p:txBody>
          <a:bodyPr/>
          <a:lstStyle/>
          <a:p>
            <a:fld id="{A83E0418-B4E8-45CC-AF32-6D61602ACCCF}" type="slidenum">
              <a:rPr lang="en-US" smtClean="0"/>
              <a:t>‹#›</a:t>
            </a:fld>
            <a:endParaRPr lang="en-US"/>
          </a:p>
        </p:txBody>
      </p:sp>
    </p:spTree>
    <p:extLst>
      <p:ext uri="{BB962C8B-B14F-4D97-AF65-F5344CB8AC3E}">
        <p14:creationId xmlns:p14="http://schemas.microsoft.com/office/powerpoint/2010/main" val="209398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A07898-60D5-497E-B2A0-D2439DAFE4A1}"/>
              </a:ext>
            </a:extLst>
          </p:cNvPr>
          <p:cNvSpPr>
            <a:spLocks noGrp="1"/>
          </p:cNvSpPr>
          <p:nvPr>
            <p:ph type="dt" sz="half" idx="10"/>
          </p:nvPr>
        </p:nvSpPr>
        <p:spPr/>
        <p:txBody>
          <a:bodyPr/>
          <a:lstStyle/>
          <a:p>
            <a:fld id="{222E9CFB-7752-4582-AA84-4E80E5B11219}" type="datetimeFigureOut">
              <a:rPr lang="en-US" smtClean="0"/>
              <a:t>12/1/2018</a:t>
            </a:fld>
            <a:endParaRPr lang="en-US"/>
          </a:p>
        </p:txBody>
      </p:sp>
      <p:sp>
        <p:nvSpPr>
          <p:cNvPr id="3" name="Footer Placeholder 2">
            <a:extLst>
              <a:ext uri="{FF2B5EF4-FFF2-40B4-BE49-F238E27FC236}">
                <a16:creationId xmlns:a16="http://schemas.microsoft.com/office/drawing/2014/main" id="{E33055A4-775C-460F-981B-996DF868FA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3609C9-E6C6-45E1-94DD-206C0E1A96B8}"/>
              </a:ext>
            </a:extLst>
          </p:cNvPr>
          <p:cNvSpPr>
            <a:spLocks noGrp="1"/>
          </p:cNvSpPr>
          <p:nvPr>
            <p:ph type="sldNum" sz="quarter" idx="12"/>
          </p:nvPr>
        </p:nvSpPr>
        <p:spPr/>
        <p:txBody>
          <a:bodyPr/>
          <a:lstStyle/>
          <a:p>
            <a:fld id="{A83E0418-B4E8-45CC-AF32-6D61602ACCCF}" type="slidenum">
              <a:rPr lang="en-US" smtClean="0"/>
              <a:t>‹#›</a:t>
            </a:fld>
            <a:endParaRPr lang="en-US"/>
          </a:p>
        </p:txBody>
      </p:sp>
    </p:spTree>
    <p:extLst>
      <p:ext uri="{BB962C8B-B14F-4D97-AF65-F5344CB8AC3E}">
        <p14:creationId xmlns:p14="http://schemas.microsoft.com/office/powerpoint/2010/main" val="4145053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AF718-2BD9-4D18-8BBA-3723F9D193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47462C-9282-4216-AC13-A9319DAF28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2FB041-13AE-4577-ABAB-B5AC37060C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41D17B-967F-491C-AF26-1459213E8791}"/>
              </a:ext>
            </a:extLst>
          </p:cNvPr>
          <p:cNvSpPr>
            <a:spLocks noGrp="1"/>
          </p:cNvSpPr>
          <p:nvPr>
            <p:ph type="dt" sz="half" idx="10"/>
          </p:nvPr>
        </p:nvSpPr>
        <p:spPr/>
        <p:txBody>
          <a:bodyPr/>
          <a:lstStyle/>
          <a:p>
            <a:fld id="{222E9CFB-7752-4582-AA84-4E80E5B11219}" type="datetimeFigureOut">
              <a:rPr lang="en-US" smtClean="0"/>
              <a:t>12/1/2018</a:t>
            </a:fld>
            <a:endParaRPr lang="en-US"/>
          </a:p>
        </p:txBody>
      </p:sp>
      <p:sp>
        <p:nvSpPr>
          <p:cNvPr id="6" name="Footer Placeholder 5">
            <a:extLst>
              <a:ext uri="{FF2B5EF4-FFF2-40B4-BE49-F238E27FC236}">
                <a16:creationId xmlns:a16="http://schemas.microsoft.com/office/drawing/2014/main" id="{E98FD25A-31F7-4EED-9660-D37794CDB1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2639C0-CFAF-4558-ABF7-AB6380E83A9D}"/>
              </a:ext>
            </a:extLst>
          </p:cNvPr>
          <p:cNvSpPr>
            <a:spLocks noGrp="1"/>
          </p:cNvSpPr>
          <p:nvPr>
            <p:ph type="sldNum" sz="quarter" idx="12"/>
          </p:nvPr>
        </p:nvSpPr>
        <p:spPr/>
        <p:txBody>
          <a:bodyPr/>
          <a:lstStyle/>
          <a:p>
            <a:fld id="{A83E0418-B4E8-45CC-AF32-6D61602ACCCF}" type="slidenum">
              <a:rPr lang="en-US" smtClean="0"/>
              <a:t>‹#›</a:t>
            </a:fld>
            <a:endParaRPr lang="en-US"/>
          </a:p>
        </p:txBody>
      </p:sp>
    </p:spTree>
    <p:extLst>
      <p:ext uri="{BB962C8B-B14F-4D97-AF65-F5344CB8AC3E}">
        <p14:creationId xmlns:p14="http://schemas.microsoft.com/office/powerpoint/2010/main" val="193336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8347-20D1-439B-9493-6F8C96464B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8EB06A-AA2F-49B4-B16A-AA3B55BFE3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0AE5C6-CB7A-4ABD-AADF-74033B29EA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4CAFF1-C286-4B3F-877F-7B3A8578FE5F}"/>
              </a:ext>
            </a:extLst>
          </p:cNvPr>
          <p:cNvSpPr>
            <a:spLocks noGrp="1"/>
          </p:cNvSpPr>
          <p:nvPr>
            <p:ph type="dt" sz="half" idx="10"/>
          </p:nvPr>
        </p:nvSpPr>
        <p:spPr/>
        <p:txBody>
          <a:bodyPr/>
          <a:lstStyle/>
          <a:p>
            <a:fld id="{222E9CFB-7752-4582-AA84-4E80E5B11219}" type="datetimeFigureOut">
              <a:rPr lang="en-US" smtClean="0"/>
              <a:t>12/1/2018</a:t>
            </a:fld>
            <a:endParaRPr lang="en-US"/>
          </a:p>
        </p:txBody>
      </p:sp>
      <p:sp>
        <p:nvSpPr>
          <p:cNvPr id="6" name="Footer Placeholder 5">
            <a:extLst>
              <a:ext uri="{FF2B5EF4-FFF2-40B4-BE49-F238E27FC236}">
                <a16:creationId xmlns:a16="http://schemas.microsoft.com/office/drawing/2014/main" id="{7871BB5F-4B95-46D5-AF91-0756D852E9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8E4CCA-1366-47C3-8A2E-8A09ECB14432}"/>
              </a:ext>
            </a:extLst>
          </p:cNvPr>
          <p:cNvSpPr>
            <a:spLocks noGrp="1"/>
          </p:cNvSpPr>
          <p:nvPr>
            <p:ph type="sldNum" sz="quarter" idx="12"/>
          </p:nvPr>
        </p:nvSpPr>
        <p:spPr/>
        <p:txBody>
          <a:bodyPr/>
          <a:lstStyle/>
          <a:p>
            <a:fld id="{A83E0418-B4E8-45CC-AF32-6D61602ACCCF}" type="slidenum">
              <a:rPr lang="en-US" smtClean="0"/>
              <a:t>‹#›</a:t>
            </a:fld>
            <a:endParaRPr lang="en-US"/>
          </a:p>
        </p:txBody>
      </p:sp>
    </p:spTree>
    <p:extLst>
      <p:ext uri="{BB962C8B-B14F-4D97-AF65-F5344CB8AC3E}">
        <p14:creationId xmlns:p14="http://schemas.microsoft.com/office/powerpoint/2010/main" val="803070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65ED9C-F4D6-421B-9E32-5A3A5F452B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BE756F-94D9-4626-B126-1058F760F7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4BE8BC-CC76-4263-888C-0A69A6B0AA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E9CFB-7752-4582-AA84-4E80E5B11219}" type="datetimeFigureOut">
              <a:rPr lang="en-US" smtClean="0"/>
              <a:t>12/1/2018</a:t>
            </a:fld>
            <a:endParaRPr lang="en-US"/>
          </a:p>
        </p:txBody>
      </p:sp>
      <p:sp>
        <p:nvSpPr>
          <p:cNvPr id="5" name="Footer Placeholder 4">
            <a:extLst>
              <a:ext uri="{FF2B5EF4-FFF2-40B4-BE49-F238E27FC236}">
                <a16:creationId xmlns:a16="http://schemas.microsoft.com/office/drawing/2014/main" id="{215C166C-8BEF-4A39-AAF8-A0085B82AA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DDDF26-6208-4073-82A2-A5D41D7589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E0418-B4E8-45CC-AF32-6D61602ACCCF}" type="slidenum">
              <a:rPr lang="en-US" smtClean="0"/>
              <a:t>‹#›</a:t>
            </a:fld>
            <a:endParaRPr lang="en-US"/>
          </a:p>
        </p:txBody>
      </p:sp>
    </p:spTree>
    <p:extLst>
      <p:ext uri="{BB962C8B-B14F-4D97-AF65-F5344CB8AC3E}">
        <p14:creationId xmlns:p14="http://schemas.microsoft.com/office/powerpoint/2010/main" val="596168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2D712-9BE9-469D-8A52-8E19E55AF9A5}"/>
              </a:ext>
            </a:extLst>
          </p:cNvPr>
          <p:cNvSpPr>
            <a:spLocks noGrp="1"/>
          </p:cNvSpPr>
          <p:nvPr>
            <p:ph type="ctrTitle"/>
          </p:nvPr>
        </p:nvSpPr>
        <p:spPr/>
        <p:txBody>
          <a:bodyPr/>
          <a:lstStyle/>
          <a:p>
            <a:r>
              <a:rPr lang="en-US" dirty="0"/>
              <a:t>Where Intelligence Lives &amp;</a:t>
            </a:r>
            <a:br>
              <a:rPr lang="en-US" dirty="0"/>
            </a:br>
            <a:r>
              <a:rPr lang="en-US" dirty="0"/>
              <a:t>Intelligence Management</a:t>
            </a:r>
          </a:p>
        </p:txBody>
      </p:sp>
      <p:sp>
        <p:nvSpPr>
          <p:cNvPr id="3" name="Subtitle 2">
            <a:extLst>
              <a:ext uri="{FF2B5EF4-FFF2-40B4-BE49-F238E27FC236}">
                <a16:creationId xmlns:a16="http://schemas.microsoft.com/office/drawing/2014/main" id="{96FE6CB3-BFEB-4B84-B1C7-B0F7ABAA533A}"/>
              </a:ext>
            </a:extLst>
          </p:cNvPr>
          <p:cNvSpPr>
            <a:spLocks noGrp="1"/>
          </p:cNvSpPr>
          <p:nvPr>
            <p:ph type="subTitle" idx="1"/>
          </p:nvPr>
        </p:nvSpPr>
        <p:spPr/>
        <p:txBody>
          <a:bodyPr/>
          <a:lstStyle/>
          <a:p>
            <a:r>
              <a:rPr lang="en-US"/>
              <a:t>Geoff Hulten</a:t>
            </a:r>
          </a:p>
        </p:txBody>
      </p:sp>
    </p:spTree>
    <p:extLst>
      <p:ext uri="{BB962C8B-B14F-4D97-AF65-F5344CB8AC3E}">
        <p14:creationId xmlns:p14="http://schemas.microsoft.com/office/powerpoint/2010/main" val="1363001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EC8CB-1C56-455D-A9B9-DE9E6301FDFC}"/>
              </a:ext>
            </a:extLst>
          </p:cNvPr>
          <p:cNvSpPr>
            <a:spLocks noGrp="1"/>
          </p:cNvSpPr>
          <p:nvPr>
            <p:ph type="title"/>
          </p:nvPr>
        </p:nvSpPr>
        <p:spPr/>
        <p:txBody>
          <a:bodyPr/>
          <a:lstStyle/>
          <a:p>
            <a:r>
              <a:rPr lang="en-US" dirty="0"/>
              <a:t>Sanity Checking Intelligence</a:t>
            </a:r>
          </a:p>
        </p:txBody>
      </p:sp>
      <p:sp>
        <p:nvSpPr>
          <p:cNvPr id="3" name="Content Placeholder 2">
            <a:extLst>
              <a:ext uri="{FF2B5EF4-FFF2-40B4-BE49-F238E27FC236}">
                <a16:creationId xmlns:a16="http://schemas.microsoft.com/office/drawing/2014/main" id="{8BBEAF9D-3BDE-45D8-905A-41C2EEFADADC}"/>
              </a:ext>
            </a:extLst>
          </p:cNvPr>
          <p:cNvSpPr>
            <a:spLocks noGrp="1"/>
          </p:cNvSpPr>
          <p:nvPr>
            <p:ph sz="half" idx="1"/>
          </p:nvPr>
        </p:nvSpPr>
        <p:spPr/>
        <p:txBody>
          <a:bodyPr>
            <a:normAutofit fontScale="92500" lnSpcReduction="10000"/>
          </a:bodyPr>
          <a:lstStyle/>
          <a:p>
            <a:r>
              <a:rPr lang="en-US" dirty="0"/>
              <a:t>Intelligence creators should test everything…</a:t>
            </a:r>
          </a:p>
          <a:p>
            <a:pPr lvl="1"/>
            <a:r>
              <a:rPr lang="en-US" dirty="0"/>
              <a:t>But they might not…</a:t>
            </a:r>
          </a:p>
          <a:p>
            <a:pPr lvl="1"/>
            <a:r>
              <a:rPr lang="en-US" dirty="0"/>
              <a:t>Automate and manage verification workflow</a:t>
            </a:r>
          </a:p>
          <a:p>
            <a:endParaRPr lang="en-US" dirty="0"/>
          </a:p>
          <a:p>
            <a:r>
              <a:rPr lang="en-US" dirty="0"/>
              <a:t>Compatibility with Runtime</a:t>
            </a:r>
          </a:p>
          <a:p>
            <a:pPr lvl="1"/>
            <a:r>
              <a:rPr lang="en-US" dirty="0"/>
              <a:t>Model correctly encoded</a:t>
            </a:r>
          </a:p>
          <a:p>
            <a:pPr lvl="1"/>
            <a:r>
              <a:rPr lang="en-US" dirty="0"/>
              <a:t>Metadata (thresholds) present</a:t>
            </a:r>
          </a:p>
          <a:p>
            <a:pPr lvl="1"/>
            <a:r>
              <a:rPr lang="en-US" dirty="0"/>
              <a:t>Feature extraction code in sync</a:t>
            </a:r>
          </a:p>
          <a:p>
            <a:pPr lvl="1"/>
            <a:r>
              <a:rPr lang="en-US" dirty="0"/>
              <a:t>Models all in sync</a:t>
            </a:r>
          </a:p>
          <a:p>
            <a:endParaRPr lang="en-US" dirty="0"/>
          </a:p>
        </p:txBody>
      </p:sp>
      <p:sp>
        <p:nvSpPr>
          <p:cNvPr id="4" name="Content Placeholder 3">
            <a:extLst>
              <a:ext uri="{FF2B5EF4-FFF2-40B4-BE49-F238E27FC236}">
                <a16:creationId xmlns:a16="http://schemas.microsoft.com/office/drawing/2014/main" id="{CE70D423-4C33-4D6F-9827-04A6DFF4D7D5}"/>
              </a:ext>
            </a:extLst>
          </p:cNvPr>
          <p:cNvSpPr>
            <a:spLocks noGrp="1"/>
          </p:cNvSpPr>
          <p:nvPr>
            <p:ph sz="half" idx="2"/>
          </p:nvPr>
        </p:nvSpPr>
        <p:spPr/>
        <p:txBody>
          <a:bodyPr>
            <a:normAutofit fontScale="92500" lnSpcReduction="10000"/>
          </a:bodyPr>
          <a:lstStyle/>
          <a:p>
            <a:r>
              <a:rPr lang="en-US" dirty="0"/>
              <a:t>Runtime constraints</a:t>
            </a:r>
          </a:p>
          <a:p>
            <a:pPr lvl="1"/>
            <a:r>
              <a:rPr lang="en-US" dirty="0"/>
              <a:t>RAM footprint</a:t>
            </a:r>
          </a:p>
          <a:p>
            <a:pPr lvl="1"/>
            <a:r>
              <a:rPr lang="en-US" dirty="0"/>
              <a:t>Prediction perf (across contexts)</a:t>
            </a:r>
          </a:p>
          <a:p>
            <a:pPr lvl="1"/>
            <a:r>
              <a:rPr lang="en-US" dirty="0"/>
              <a:t>Training vs Runtime prediction parity</a:t>
            </a:r>
          </a:p>
          <a:p>
            <a:endParaRPr lang="en-US" dirty="0"/>
          </a:p>
          <a:p>
            <a:r>
              <a:rPr lang="en-US" dirty="0"/>
              <a:t>Obvious mistakes</a:t>
            </a:r>
          </a:p>
          <a:p>
            <a:pPr lvl="1"/>
            <a:r>
              <a:rPr lang="en-US" dirty="0"/>
              <a:t>Verify offline accuracy on independent validation set</a:t>
            </a:r>
          </a:p>
          <a:p>
            <a:pPr lvl="1"/>
            <a:r>
              <a:rPr lang="en-US" dirty="0"/>
              <a:t>Mistake distribution similar (not more costly)</a:t>
            </a:r>
          </a:p>
          <a:p>
            <a:pPr lvl="2"/>
            <a:r>
              <a:rPr lang="en-US" dirty="0"/>
              <a:t>Business critical contexts</a:t>
            </a:r>
          </a:p>
          <a:p>
            <a:pPr lvl="2"/>
            <a:r>
              <a:rPr lang="en-US"/>
              <a:t>Critical </a:t>
            </a:r>
            <a:r>
              <a:rPr lang="en-US" dirty="0"/>
              <a:t>sub-populations</a:t>
            </a:r>
          </a:p>
        </p:txBody>
      </p:sp>
    </p:spTree>
    <p:extLst>
      <p:ext uri="{BB962C8B-B14F-4D97-AF65-F5344CB8AC3E}">
        <p14:creationId xmlns:p14="http://schemas.microsoft.com/office/powerpoint/2010/main" val="112504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 calcmode="lin" valueType="num">
                                      <p:cBhvr additive="base">
                                        <p:cTn id="3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 calcmode="lin" valueType="num">
                                      <p:cBhvr additive="base">
                                        <p:cTn id="4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additive="base">
                                        <p:cTn id="4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6" end="6"/>
                                            </p:txEl>
                                          </p:spTgt>
                                        </p:tgtEl>
                                        <p:attrNameLst>
                                          <p:attrName>style.visibility</p:attrName>
                                        </p:attrNameLst>
                                      </p:cBhvr>
                                      <p:to>
                                        <p:strVal val="visible"/>
                                      </p:to>
                                    </p:set>
                                    <p:anim calcmode="lin" valueType="num">
                                      <p:cBhvr additive="base">
                                        <p:cTn id="5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 calcmode="lin" valueType="num">
                                      <p:cBhvr additive="base">
                                        <p:cTn id="5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
                                            <p:txEl>
                                              <p:pRg st="9" end="9"/>
                                            </p:txEl>
                                          </p:spTgt>
                                        </p:tgtEl>
                                        <p:attrNameLst>
                                          <p:attrName>style.visibility</p:attrName>
                                        </p:attrNameLst>
                                      </p:cBhvr>
                                      <p:to>
                                        <p:strVal val="visible"/>
                                      </p:to>
                                    </p:set>
                                    <p:anim calcmode="lin" valueType="num">
                                      <p:cBhvr additive="base">
                                        <p:cTn id="5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 calcmode="lin" valueType="num">
                                      <p:cBhvr additive="base">
                                        <p:cTn id="6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3DA0D-76C3-4419-BBBC-DCED34BB7B4F}"/>
              </a:ext>
            </a:extLst>
          </p:cNvPr>
          <p:cNvSpPr>
            <a:spLocks noGrp="1"/>
          </p:cNvSpPr>
          <p:nvPr>
            <p:ph type="title"/>
          </p:nvPr>
        </p:nvSpPr>
        <p:spPr/>
        <p:txBody>
          <a:bodyPr/>
          <a:lstStyle/>
          <a:p>
            <a:r>
              <a:rPr lang="en-US" dirty="0"/>
              <a:t>Deploying and Lighting Up (Online Evaluation)</a:t>
            </a:r>
          </a:p>
        </p:txBody>
      </p:sp>
      <p:sp>
        <p:nvSpPr>
          <p:cNvPr id="4" name="Content Placeholder 3">
            <a:extLst>
              <a:ext uri="{FF2B5EF4-FFF2-40B4-BE49-F238E27FC236}">
                <a16:creationId xmlns:a16="http://schemas.microsoft.com/office/drawing/2014/main" id="{57E20716-889A-450C-A0B4-1F86AC328420}"/>
              </a:ext>
            </a:extLst>
          </p:cNvPr>
          <p:cNvSpPr>
            <a:spLocks noGrp="1"/>
          </p:cNvSpPr>
          <p:nvPr>
            <p:ph sz="half" idx="1"/>
          </p:nvPr>
        </p:nvSpPr>
        <p:spPr/>
        <p:txBody>
          <a:bodyPr>
            <a:normAutofit fontScale="92500" lnSpcReduction="20000"/>
          </a:bodyPr>
          <a:lstStyle/>
          <a:p>
            <a:r>
              <a:rPr lang="en-US" dirty="0"/>
              <a:t>Single Deployment</a:t>
            </a:r>
          </a:p>
          <a:p>
            <a:pPr lvl="1"/>
            <a:r>
              <a:rPr lang="en-US" dirty="0"/>
              <a:t>All users see all updates ‘at once’</a:t>
            </a:r>
          </a:p>
          <a:p>
            <a:pPr lvl="1"/>
            <a:r>
              <a:rPr lang="en-US" dirty="0"/>
              <a:t>Simple</a:t>
            </a:r>
          </a:p>
          <a:p>
            <a:pPr lvl="1"/>
            <a:r>
              <a:rPr lang="en-US" dirty="0"/>
              <a:t>Relies on great offline tests</a:t>
            </a:r>
          </a:p>
          <a:p>
            <a:pPr lvl="1"/>
            <a:endParaRPr lang="en-US" dirty="0"/>
          </a:p>
          <a:p>
            <a:pPr lvl="1"/>
            <a:r>
              <a:rPr lang="en-US" dirty="0"/>
              <a:t>Risk of costly/hard-to-find mistakes.</a:t>
            </a:r>
          </a:p>
          <a:p>
            <a:endParaRPr lang="en-US" dirty="0"/>
          </a:p>
          <a:p>
            <a:r>
              <a:rPr lang="en-US" dirty="0"/>
              <a:t>Silent Intelligence</a:t>
            </a:r>
          </a:p>
          <a:p>
            <a:pPr lvl="1"/>
            <a:r>
              <a:rPr lang="en-US" dirty="0"/>
              <a:t>Run two versions at once</a:t>
            </a:r>
          </a:p>
          <a:p>
            <a:pPr lvl="1"/>
            <a:r>
              <a:rPr lang="en-US" dirty="0"/>
              <a:t>Ensure online is same as offline</a:t>
            </a:r>
          </a:p>
          <a:p>
            <a:pPr lvl="1"/>
            <a:r>
              <a:rPr lang="en-US" dirty="0"/>
              <a:t>Gives time to see ‘new’ contexts</a:t>
            </a:r>
          </a:p>
          <a:p>
            <a:pPr lvl="1"/>
            <a:endParaRPr lang="en-US" dirty="0"/>
          </a:p>
          <a:p>
            <a:pPr lvl="1"/>
            <a:r>
              <a:rPr lang="en-US" dirty="0"/>
              <a:t>Latency. No interactions.</a:t>
            </a:r>
          </a:p>
          <a:p>
            <a:pPr lvl="1"/>
            <a:endParaRPr lang="en-US" dirty="0"/>
          </a:p>
          <a:p>
            <a:endParaRPr lang="en-US" dirty="0"/>
          </a:p>
        </p:txBody>
      </p:sp>
      <p:sp>
        <p:nvSpPr>
          <p:cNvPr id="5" name="Content Placeholder 4">
            <a:extLst>
              <a:ext uri="{FF2B5EF4-FFF2-40B4-BE49-F238E27FC236}">
                <a16:creationId xmlns:a16="http://schemas.microsoft.com/office/drawing/2014/main" id="{80CDF0A2-DEC9-471F-B442-33A00E6D7162}"/>
              </a:ext>
            </a:extLst>
          </p:cNvPr>
          <p:cNvSpPr>
            <a:spLocks noGrp="1"/>
          </p:cNvSpPr>
          <p:nvPr>
            <p:ph sz="half" idx="2"/>
          </p:nvPr>
        </p:nvSpPr>
        <p:spPr/>
        <p:txBody>
          <a:bodyPr>
            <a:normAutofit fontScale="92500" lnSpcReduction="20000"/>
          </a:bodyPr>
          <a:lstStyle/>
          <a:p>
            <a:r>
              <a:rPr lang="en-US" dirty="0"/>
              <a:t>Controlled Rollout</a:t>
            </a:r>
          </a:p>
          <a:p>
            <a:pPr lvl="1"/>
            <a:r>
              <a:rPr lang="en-US" dirty="0"/>
              <a:t>Several live at once, transition slowly</a:t>
            </a:r>
          </a:p>
          <a:p>
            <a:pPr lvl="1"/>
            <a:r>
              <a:rPr lang="en-US" dirty="0"/>
              <a:t>Lets you observe user interactions</a:t>
            </a:r>
          </a:p>
          <a:p>
            <a:pPr lvl="1"/>
            <a:r>
              <a:rPr lang="en-US" dirty="0"/>
              <a:t>Overhead to build and manage</a:t>
            </a:r>
          </a:p>
          <a:p>
            <a:pPr lvl="1"/>
            <a:endParaRPr lang="en-US" dirty="0"/>
          </a:p>
          <a:p>
            <a:pPr lvl="1"/>
            <a:r>
              <a:rPr lang="en-US" dirty="0"/>
              <a:t>Adds latency.</a:t>
            </a:r>
          </a:p>
          <a:p>
            <a:pPr marL="0" indent="0">
              <a:buNone/>
            </a:pPr>
            <a:endParaRPr lang="en-US" dirty="0"/>
          </a:p>
          <a:p>
            <a:r>
              <a:rPr lang="en-US" dirty="0"/>
              <a:t>Flighting Intelligence (A/B test)</a:t>
            </a:r>
          </a:p>
          <a:p>
            <a:pPr lvl="1"/>
            <a:r>
              <a:rPr lang="en-US" dirty="0"/>
              <a:t>Deploy options, track till one better</a:t>
            </a:r>
          </a:p>
          <a:p>
            <a:pPr lvl="1"/>
            <a:r>
              <a:rPr lang="en-US" dirty="0"/>
              <a:t>Connects accuracy to true objective</a:t>
            </a:r>
          </a:p>
          <a:p>
            <a:pPr lvl="1"/>
            <a:r>
              <a:rPr lang="en-US" dirty="0"/>
              <a:t>Overhead to build and manage</a:t>
            </a:r>
          </a:p>
          <a:p>
            <a:pPr lvl="1"/>
            <a:endParaRPr lang="en-US" dirty="0"/>
          </a:p>
          <a:p>
            <a:pPr lvl="1"/>
            <a:r>
              <a:rPr lang="en-US" dirty="0"/>
              <a:t>Latency. Hard to confirm small gains.</a:t>
            </a:r>
          </a:p>
        </p:txBody>
      </p:sp>
    </p:spTree>
    <p:extLst>
      <p:ext uri="{BB962C8B-B14F-4D97-AF65-F5344CB8AC3E}">
        <p14:creationId xmlns:p14="http://schemas.microsoft.com/office/powerpoint/2010/main" val="656425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8" end="8"/>
                                            </p:txEl>
                                          </p:spTgt>
                                        </p:tgtEl>
                                        <p:attrNameLst>
                                          <p:attrName>style.visibility</p:attrName>
                                        </p:attrNameLst>
                                      </p:cBhvr>
                                      <p:to>
                                        <p:strVal val="visible"/>
                                      </p:to>
                                    </p:set>
                                    <p:anim calcmode="lin" valueType="num">
                                      <p:cBhvr additive="base">
                                        <p:cTn id="1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anim calcmode="lin" valueType="num">
                                      <p:cBhvr additive="base">
                                        <p:cTn id="1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 calcmode="lin" valueType="num">
                                      <p:cBhvr additive="base">
                                        <p:cTn id="1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anim calcmode="lin" valueType="num">
                                      <p:cBhvr additive="base">
                                        <p:cTn id="2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 calcmode="lin" valueType="num">
                                      <p:cBhvr additive="base">
                                        <p:cTn id="3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 calcmode="lin" valueType="num">
                                      <p:cBhvr additive="base">
                                        <p:cTn id="3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 calcmode="lin" valueType="num">
                                      <p:cBhvr additive="base">
                                        <p:cTn id="4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 calcmode="lin" valueType="num">
                                      <p:cBhvr additive="base">
                                        <p:cTn id="4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5">
                                            <p:txEl>
                                              <p:pRg st="7" end="7"/>
                                            </p:txEl>
                                          </p:spTgt>
                                        </p:tgtEl>
                                        <p:attrNameLst>
                                          <p:attrName>style.visibility</p:attrName>
                                        </p:attrNameLst>
                                      </p:cBhvr>
                                      <p:to>
                                        <p:strVal val="visible"/>
                                      </p:to>
                                    </p:set>
                                    <p:anim calcmode="lin" valueType="num">
                                      <p:cBhvr additive="base">
                                        <p:cTn id="5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7" end="7"/>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5">
                                            <p:txEl>
                                              <p:pRg st="9" end="9"/>
                                            </p:txEl>
                                          </p:spTgt>
                                        </p:tgtEl>
                                        <p:attrNameLst>
                                          <p:attrName>style.visibility</p:attrName>
                                        </p:attrNameLst>
                                      </p:cBhvr>
                                      <p:to>
                                        <p:strVal val="visible"/>
                                      </p:to>
                                    </p:set>
                                    <p:anim calcmode="lin" valueType="num">
                                      <p:cBhvr additive="base">
                                        <p:cTn id="5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9" end="9"/>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5">
                                            <p:txEl>
                                              <p:pRg st="10" end="10"/>
                                            </p:txEl>
                                          </p:spTgt>
                                        </p:tgtEl>
                                        <p:attrNameLst>
                                          <p:attrName>style.visibility</p:attrName>
                                        </p:attrNameLst>
                                      </p:cBhvr>
                                      <p:to>
                                        <p:strVal val="visible"/>
                                      </p:to>
                                    </p:set>
                                    <p:anim calcmode="lin" valueType="num">
                                      <p:cBhvr additive="base">
                                        <p:cTn id="6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 calcmode="lin" valueType="num">
                                      <p:cBhvr additive="base">
                                        <p:cTn id="6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10723-FDD8-4563-BCE2-AF5ABAA8B7A6}"/>
              </a:ext>
            </a:extLst>
          </p:cNvPr>
          <p:cNvSpPr>
            <a:spLocks noGrp="1"/>
          </p:cNvSpPr>
          <p:nvPr>
            <p:ph type="title"/>
          </p:nvPr>
        </p:nvSpPr>
        <p:spPr/>
        <p:txBody>
          <a:bodyPr/>
          <a:lstStyle/>
          <a:p>
            <a:r>
              <a:rPr lang="en-US" dirty="0"/>
              <a:t>Overriding Problems</a:t>
            </a:r>
          </a:p>
        </p:txBody>
      </p:sp>
      <p:sp>
        <p:nvSpPr>
          <p:cNvPr id="3" name="Content Placeholder 2">
            <a:extLst>
              <a:ext uri="{FF2B5EF4-FFF2-40B4-BE49-F238E27FC236}">
                <a16:creationId xmlns:a16="http://schemas.microsoft.com/office/drawing/2014/main" id="{F2F2DCB1-E1FF-4CF6-92E2-0C5F59257B87}"/>
              </a:ext>
            </a:extLst>
          </p:cNvPr>
          <p:cNvSpPr>
            <a:spLocks noGrp="1"/>
          </p:cNvSpPr>
          <p:nvPr>
            <p:ph sz="half" idx="1"/>
          </p:nvPr>
        </p:nvSpPr>
        <p:spPr/>
        <p:txBody>
          <a:bodyPr/>
          <a:lstStyle/>
          <a:p>
            <a:r>
              <a:rPr lang="en-US" dirty="0"/>
              <a:t>Override mistakes</a:t>
            </a:r>
          </a:p>
          <a:p>
            <a:pPr lvl="1"/>
            <a:r>
              <a:rPr lang="en-US" dirty="0"/>
              <a:t>Heuristics or simple rules</a:t>
            </a:r>
          </a:p>
          <a:p>
            <a:pPr lvl="1"/>
            <a:endParaRPr lang="en-US" dirty="0"/>
          </a:p>
          <a:p>
            <a:pPr lvl="1"/>
            <a:r>
              <a:rPr lang="en-US" dirty="0"/>
              <a:t>Creating and deploying them</a:t>
            </a:r>
          </a:p>
          <a:p>
            <a:pPr lvl="1"/>
            <a:endParaRPr lang="en-US" dirty="0"/>
          </a:p>
          <a:p>
            <a:pPr lvl="1"/>
            <a:r>
              <a:rPr lang="en-US" dirty="0"/>
              <a:t>Managing them over time</a:t>
            </a:r>
          </a:p>
        </p:txBody>
      </p:sp>
      <p:sp>
        <p:nvSpPr>
          <p:cNvPr id="4" name="Content Placeholder 3">
            <a:extLst>
              <a:ext uri="{FF2B5EF4-FFF2-40B4-BE49-F238E27FC236}">
                <a16:creationId xmlns:a16="http://schemas.microsoft.com/office/drawing/2014/main" id="{7B94D20A-D76C-4893-9074-BD6EE9C134AF}"/>
              </a:ext>
            </a:extLst>
          </p:cNvPr>
          <p:cNvSpPr>
            <a:spLocks noGrp="1"/>
          </p:cNvSpPr>
          <p:nvPr>
            <p:ph sz="half" idx="2"/>
          </p:nvPr>
        </p:nvSpPr>
        <p:spPr/>
        <p:txBody>
          <a:bodyPr/>
          <a:lstStyle/>
          <a:p>
            <a:r>
              <a:rPr lang="en-US" dirty="0"/>
              <a:t>Rollback problems</a:t>
            </a:r>
          </a:p>
          <a:p>
            <a:pPr lvl="1"/>
            <a:r>
              <a:rPr lang="en-US" dirty="0"/>
              <a:t>Deploy new version quickly</a:t>
            </a:r>
          </a:p>
          <a:p>
            <a:pPr lvl="1"/>
            <a:endParaRPr lang="en-US" dirty="0"/>
          </a:p>
          <a:p>
            <a:pPr lvl="1"/>
            <a:r>
              <a:rPr lang="en-US" dirty="0"/>
              <a:t>Store multiple versions in runtime</a:t>
            </a:r>
          </a:p>
          <a:p>
            <a:pPr lvl="1"/>
            <a:endParaRPr lang="en-US" dirty="0"/>
          </a:p>
          <a:p>
            <a:pPr lvl="1"/>
            <a:r>
              <a:rPr lang="en-US" dirty="0"/>
              <a:t>Big Red Switch</a:t>
            </a:r>
          </a:p>
        </p:txBody>
      </p:sp>
    </p:spTree>
    <p:extLst>
      <p:ext uri="{BB962C8B-B14F-4D97-AF65-F5344CB8AC3E}">
        <p14:creationId xmlns:p14="http://schemas.microsoft.com/office/powerpoint/2010/main" val="53168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C3633-7459-4C37-A6A4-0F0751745049}"/>
              </a:ext>
            </a:extLst>
          </p:cNvPr>
          <p:cNvSpPr>
            <a:spLocks noGrp="1"/>
          </p:cNvSpPr>
          <p:nvPr>
            <p:ph type="title"/>
          </p:nvPr>
        </p:nvSpPr>
        <p:spPr/>
        <p:txBody>
          <a:bodyPr/>
          <a:lstStyle/>
          <a:p>
            <a:r>
              <a:rPr lang="en-US" dirty="0"/>
              <a:t>Summary of Intelligence Management</a:t>
            </a:r>
          </a:p>
        </p:txBody>
      </p:sp>
      <p:sp>
        <p:nvSpPr>
          <p:cNvPr id="3" name="Content Placeholder 2">
            <a:extLst>
              <a:ext uri="{FF2B5EF4-FFF2-40B4-BE49-F238E27FC236}">
                <a16:creationId xmlns:a16="http://schemas.microsoft.com/office/drawing/2014/main" id="{DFF8562B-0EB8-48E8-AA3F-8E597FFC8ADC}"/>
              </a:ext>
            </a:extLst>
          </p:cNvPr>
          <p:cNvSpPr>
            <a:spLocks noGrp="1"/>
          </p:cNvSpPr>
          <p:nvPr>
            <p:ph sz="half" idx="1"/>
          </p:nvPr>
        </p:nvSpPr>
        <p:spPr/>
        <p:txBody>
          <a:bodyPr/>
          <a:lstStyle/>
          <a:p>
            <a:r>
              <a:rPr lang="en-US" dirty="0"/>
              <a:t>Where intelligence lives</a:t>
            </a:r>
          </a:p>
          <a:p>
            <a:pPr lvl="1"/>
            <a:r>
              <a:rPr lang="en-US" dirty="0"/>
              <a:t>Static</a:t>
            </a:r>
          </a:p>
          <a:p>
            <a:pPr lvl="1"/>
            <a:r>
              <a:rPr lang="en-US" dirty="0"/>
              <a:t>Client-side</a:t>
            </a:r>
          </a:p>
          <a:p>
            <a:pPr lvl="1"/>
            <a:r>
              <a:rPr lang="en-US" dirty="0"/>
              <a:t>Server-centric</a:t>
            </a:r>
          </a:p>
          <a:p>
            <a:pPr lvl="1"/>
            <a:r>
              <a:rPr lang="en-US" dirty="0"/>
              <a:t>Backend</a:t>
            </a:r>
          </a:p>
          <a:p>
            <a:pPr lvl="1"/>
            <a:r>
              <a:rPr lang="en-US" dirty="0"/>
              <a:t>Hybrid</a:t>
            </a:r>
          </a:p>
        </p:txBody>
      </p:sp>
      <p:sp>
        <p:nvSpPr>
          <p:cNvPr id="4" name="Content Placeholder 3">
            <a:extLst>
              <a:ext uri="{FF2B5EF4-FFF2-40B4-BE49-F238E27FC236}">
                <a16:creationId xmlns:a16="http://schemas.microsoft.com/office/drawing/2014/main" id="{7A880477-07A1-496E-A500-36DF668A6968}"/>
              </a:ext>
            </a:extLst>
          </p:cNvPr>
          <p:cNvSpPr>
            <a:spLocks noGrp="1"/>
          </p:cNvSpPr>
          <p:nvPr>
            <p:ph sz="half" idx="2"/>
          </p:nvPr>
        </p:nvSpPr>
        <p:spPr/>
        <p:txBody>
          <a:bodyPr/>
          <a:lstStyle/>
          <a:p>
            <a:r>
              <a:rPr lang="en-US" dirty="0"/>
              <a:t>Managing Intelligence</a:t>
            </a:r>
          </a:p>
          <a:p>
            <a:pPr lvl="1"/>
            <a:r>
              <a:rPr lang="en-US" dirty="0"/>
              <a:t>Sanity checking</a:t>
            </a:r>
          </a:p>
          <a:p>
            <a:pPr lvl="1"/>
            <a:r>
              <a:rPr lang="en-US" dirty="0"/>
              <a:t>Deploying</a:t>
            </a:r>
          </a:p>
          <a:p>
            <a:pPr lvl="1"/>
            <a:r>
              <a:rPr lang="en-US" dirty="0"/>
              <a:t>Lighting it up</a:t>
            </a:r>
          </a:p>
          <a:p>
            <a:pPr lvl="1"/>
            <a:r>
              <a:rPr lang="en-US" dirty="0"/>
              <a:t>Dealing with mistakes</a:t>
            </a:r>
          </a:p>
        </p:txBody>
      </p:sp>
    </p:spTree>
    <p:extLst>
      <p:ext uri="{BB962C8B-B14F-4D97-AF65-F5344CB8AC3E}">
        <p14:creationId xmlns:p14="http://schemas.microsoft.com/office/powerpoint/2010/main" val="9391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C3463-FCD6-4A30-8AC4-97CFBF00D74C}"/>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D76E8DE3-63FD-431F-A7C7-9D3D33CBE118}"/>
              </a:ext>
            </a:extLst>
          </p:cNvPr>
          <p:cNvSpPr>
            <a:spLocks noGrp="1"/>
          </p:cNvSpPr>
          <p:nvPr>
            <p:ph idx="1"/>
          </p:nvPr>
        </p:nvSpPr>
        <p:spPr/>
        <p:txBody>
          <a:bodyPr/>
          <a:lstStyle/>
          <a:p>
            <a:r>
              <a:rPr lang="en-US" dirty="0"/>
              <a:t>Where intelligence lives</a:t>
            </a:r>
          </a:p>
          <a:p>
            <a:endParaRPr lang="en-US" dirty="0"/>
          </a:p>
          <a:p>
            <a:r>
              <a:rPr lang="en-US" dirty="0"/>
              <a:t>Intelligence management</a:t>
            </a:r>
          </a:p>
          <a:p>
            <a:endParaRPr lang="en-US" dirty="0"/>
          </a:p>
        </p:txBody>
      </p:sp>
    </p:spTree>
    <p:extLst>
      <p:ext uri="{BB962C8B-B14F-4D97-AF65-F5344CB8AC3E}">
        <p14:creationId xmlns:p14="http://schemas.microsoft.com/office/powerpoint/2010/main" val="1588183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F7CE1-D617-420D-ABC1-314A1E9FEA92}"/>
              </a:ext>
            </a:extLst>
          </p:cNvPr>
          <p:cNvSpPr>
            <a:spLocks noGrp="1"/>
          </p:cNvSpPr>
          <p:nvPr>
            <p:ph type="title"/>
          </p:nvPr>
        </p:nvSpPr>
        <p:spPr/>
        <p:txBody>
          <a:bodyPr/>
          <a:lstStyle/>
          <a:p>
            <a:r>
              <a:rPr lang="en-US" dirty="0"/>
              <a:t>Places Intelligence Could Live</a:t>
            </a:r>
          </a:p>
        </p:txBody>
      </p:sp>
      <p:sp>
        <p:nvSpPr>
          <p:cNvPr id="4" name="Content Placeholder 3">
            <a:extLst>
              <a:ext uri="{FF2B5EF4-FFF2-40B4-BE49-F238E27FC236}">
                <a16:creationId xmlns:a16="http://schemas.microsoft.com/office/drawing/2014/main" id="{F89AB190-F5F0-42A0-8593-AC4ECEC86F68}"/>
              </a:ext>
            </a:extLst>
          </p:cNvPr>
          <p:cNvSpPr>
            <a:spLocks noGrp="1"/>
          </p:cNvSpPr>
          <p:nvPr>
            <p:ph sz="half" idx="1"/>
          </p:nvPr>
        </p:nvSpPr>
        <p:spPr/>
        <p:txBody>
          <a:bodyPr/>
          <a:lstStyle/>
          <a:p>
            <a:r>
              <a:rPr lang="en-US" dirty="0"/>
              <a:t>Client</a:t>
            </a:r>
          </a:p>
          <a:p>
            <a:endParaRPr lang="en-US" dirty="0"/>
          </a:p>
          <a:p>
            <a:r>
              <a:rPr lang="en-US" dirty="0"/>
              <a:t>Service</a:t>
            </a:r>
          </a:p>
          <a:p>
            <a:endParaRPr lang="en-US" dirty="0"/>
          </a:p>
          <a:p>
            <a:r>
              <a:rPr lang="en-US" dirty="0"/>
              <a:t>Back-end</a:t>
            </a:r>
          </a:p>
          <a:p>
            <a:endParaRPr lang="en-US" dirty="0"/>
          </a:p>
          <a:p>
            <a:r>
              <a:rPr lang="en-US" dirty="0"/>
              <a:t>Hybrid</a:t>
            </a:r>
          </a:p>
        </p:txBody>
      </p:sp>
      <p:sp>
        <p:nvSpPr>
          <p:cNvPr id="5" name="Content Placeholder 4">
            <a:extLst>
              <a:ext uri="{FF2B5EF4-FFF2-40B4-BE49-F238E27FC236}">
                <a16:creationId xmlns:a16="http://schemas.microsoft.com/office/drawing/2014/main" id="{99BAE97B-28D9-4412-B93C-C624830B7BC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374046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0ACC9-F0F7-423B-9DF2-0FA06A01D5B6}"/>
              </a:ext>
            </a:extLst>
          </p:cNvPr>
          <p:cNvSpPr>
            <a:spLocks noGrp="1"/>
          </p:cNvSpPr>
          <p:nvPr>
            <p:ph type="title"/>
          </p:nvPr>
        </p:nvSpPr>
        <p:spPr/>
        <p:txBody>
          <a:bodyPr/>
          <a:lstStyle/>
          <a:p>
            <a:r>
              <a:rPr lang="en-US" dirty="0"/>
              <a:t>What does it matter where intelligence lives?</a:t>
            </a:r>
          </a:p>
        </p:txBody>
      </p:sp>
      <p:sp>
        <p:nvSpPr>
          <p:cNvPr id="3" name="Content Placeholder 2">
            <a:extLst>
              <a:ext uri="{FF2B5EF4-FFF2-40B4-BE49-F238E27FC236}">
                <a16:creationId xmlns:a16="http://schemas.microsoft.com/office/drawing/2014/main" id="{8AF3422E-28CB-4A08-A95D-43A66FD4C9B9}"/>
              </a:ext>
            </a:extLst>
          </p:cNvPr>
          <p:cNvSpPr>
            <a:spLocks noGrp="1"/>
          </p:cNvSpPr>
          <p:nvPr>
            <p:ph sz="half" idx="1"/>
          </p:nvPr>
        </p:nvSpPr>
        <p:spPr/>
        <p:txBody>
          <a:bodyPr>
            <a:normAutofit/>
          </a:bodyPr>
          <a:lstStyle/>
          <a:p>
            <a:r>
              <a:rPr lang="en-US" dirty="0"/>
              <a:t>Latency in Updating</a:t>
            </a:r>
          </a:p>
          <a:p>
            <a:pPr lvl="1"/>
            <a:r>
              <a:rPr lang="en-US" dirty="0"/>
              <a:t>Quality is evolving quickly</a:t>
            </a:r>
          </a:p>
          <a:p>
            <a:pPr lvl="1"/>
            <a:r>
              <a:rPr lang="en-US" dirty="0"/>
              <a:t>Problem is evolving quickly</a:t>
            </a:r>
          </a:p>
          <a:p>
            <a:pPr lvl="1"/>
            <a:r>
              <a:rPr lang="en-US" dirty="0"/>
              <a:t>Risk of costly mistakes</a:t>
            </a:r>
          </a:p>
          <a:p>
            <a:pPr lvl="1"/>
            <a:endParaRPr lang="en-US" dirty="0"/>
          </a:p>
          <a:p>
            <a:r>
              <a:rPr lang="en-US" dirty="0"/>
              <a:t>Latency in Execution</a:t>
            </a:r>
          </a:p>
          <a:p>
            <a:pPr lvl="1"/>
            <a:r>
              <a:rPr lang="en-US" dirty="0"/>
              <a:t>Slowing the experience</a:t>
            </a:r>
          </a:p>
          <a:p>
            <a:pPr lvl="1"/>
            <a:r>
              <a:rPr lang="en-US" dirty="0"/>
              <a:t>Slowing the action</a:t>
            </a:r>
          </a:p>
          <a:p>
            <a:pPr lvl="1"/>
            <a:r>
              <a:rPr lang="en-US" dirty="0"/>
              <a:t>The right answer changes too fast</a:t>
            </a:r>
          </a:p>
          <a:p>
            <a:endParaRPr lang="en-US" dirty="0"/>
          </a:p>
        </p:txBody>
      </p:sp>
      <p:sp>
        <p:nvSpPr>
          <p:cNvPr id="4" name="Content Placeholder 3">
            <a:extLst>
              <a:ext uri="{FF2B5EF4-FFF2-40B4-BE49-F238E27FC236}">
                <a16:creationId xmlns:a16="http://schemas.microsoft.com/office/drawing/2014/main" id="{865E1CFF-F803-4DB8-A230-87ED2995EC5D}"/>
              </a:ext>
            </a:extLst>
          </p:cNvPr>
          <p:cNvSpPr>
            <a:spLocks noGrp="1"/>
          </p:cNvSpPr>
          <p:nvPr>
            <p:ph sz="half" idx="2"/>
          </p:nvPr>
        </p:nvSpPr>
        <p:spPr/>
        <p:txBody>
          <a:bodyPr/>
          <a:lstStyle/>
          <a:p>
            <a:r>
              <a:rPr lang="en-US" dirty="0"/>
              <a:t>Cost of operation</a:t>
            </a:r>
          </a:p>
          <a:p>
            <a:pPr lvl="1"/>
            <a:r>
              <a:rPr lang="en-US" dirty="0"/>
              <a:t>Cost of distributing intelligence</a:t>
            </a:r>
          </a:p>
          <a:p>
            <a:pPr lvl="1"/>
            <a:r>
              <a:rPr lang="en-US" dirty="0"/>
              <a:t>Cost of executing intelligence</a:t>
            </a:r>
          </a:p>
          <a:p>
            <a:endParaRPr lang="en-US" dirty="0"/>
          </a:p>
          <a:p>
            <a:r>
              <a:rPr lang="en-US" dirty="0"/>
              <a:t>Offline operation</a:t>
            </a:r>
          </a:p>
          <a:p>
            <a:pPr lvl="1"/>
            <a:r>
              <a:rPr lang="en-US" dirty="0"/>
              <a:t>Work without Internet?</a:t>
            </a:r>
          </a:p>
          <a:p>
            <a:pPr lvl="1"/>
            <a:r>
              <a:rPr lang="en-US" dirty="0"/>
              <a:t>Keep it out of Abuser’s hands…</a:t>
            </a:r>
          </a:p>
        </p:txBody>
      </p:sp>
    </p:spTree>
    <p:extLst>
      <p:ext uri="{BB962C8B-B14F-4D97-AF65-F5344CB8AC3E}">
        <p14:creationId xmlns:p14="http://schemas.microsoft.com/office/powerpoint/2010/main" val="309913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additive="base">
                                        <p:cTn id="3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 calcmode="lin" valueType="num">
                                      <p:cBhvr additive="base">
                                        <p:cTn id="4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6" descr="https://attachment.outlook.live.net/owa/ghulten@outlook.com/service.svc/s/GetAttachmentThumbnail?id=AQMkADAwATY3ZmYAZS04ZWZiLTg1NzQtMDACLTAwCgBGAAADQyyZsbn%2FZEyk9Wpp5kh8fQcAid80n34XLk%2BVe2x5BlpVdgAAAgEMAAAAid80n34XLk%2BVe2x5BlpVdgABY6%2FVmQAAAAESABAAgypnCzGz80yVvabjZ%2FQPWA%3D%3D&amp;thumbnailType=2&amp;owa=outlook.live.com&amp;scriptVer=20180413.03.01&amp;isc=1&amp;X-OWA-CANARY=_NklOOeM9EOhlS91UH9oZHBUrdnap9UYi6oMNEWlt0BbIFaPu9hRsrJR9uHHRljUaJMQiFfG1vk.&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966BC431-3754-4451-A5A0-A6B68CA5F9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8798" y="-189233"/>
            <a:ext cx="51435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0" descr="https://attachment.outlook.live.net/owa/ghulten@outlook.com/service.svc/s/GetAttachmentThumbnail?id=AQMkADAwATY3ZmYAZS04ZWZiLTg1NzQtMDACLTAwCgBGAAADQyyZsbn%2FZEyk9Wpp5kh8fQcAid80n34XLk%2BVe2x5BlpVdgAAAgEMAAAAid80n34XLk%2BVe2x5BlpVdgABY6%2FVkwAAAAESABAAWwO%2BXVl4YU6GMxNZn8al7w%3D%3D&amp;thumbnailType=2&amp;owa=outlook.live.com&amp;scriptVer=20180413.03.01&amp;isc=1&amp;X-OWA-CANARY=QsBH9BTnTkappOra0Dpva5AdJv_ap9UYgg4_bHXzV-mEHgQ5IZiuIH1cOcLO7QJ5K5VyhGVaM68.&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D18CC15A-3DAD-476F-AAE0-8830F36AB7A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480" t="25207" r="38178" b="42478"/>
          <a:stretch/>
        </p:blipFill>
        <p:spPr bwMode="auto">
          <a:xfrm>
            <a:off x="9911159" y="2222763"/>
            <a:ext cx="586154" cy="832338"/>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a:extLst>
              <a:ext uri="{FF2B5EF4-FFF2-40B4-BE49-F238E27FC236}">
                <a16:creationId xmlns:a16="http://schemas.microsoft.com/office/drawing/2014/main" id="{4DB93E4E-634A-4AB1-AABE-D3330CFEB22C}"/>
              </a:ext>
            </a:extLst>
          </p:cNvPr>
          <p:cNvSpPr txBox="1"/>
          <p:nvPr/>
        </p:nvSpPr>
        <p:spPr>
          <a:xfrm>
            <a:off x="8061845" y="2603763"/>
            <a:ext cx="1230923" cy="523220"/>
          </a:xfrm>
          <a:prstGeom prst="rect">
            <a:avLst/>
          </a:prstGeom>
          <a:noFill/>
        </p:spPr>
        <p:txBody>
          <a:bodyPr wrap="square" rtlCol="0">
            <a:spAutoFit/>
          </a:bodyPr>
          <a:lstStyle/>
          <a:p>
            <a:pPr algn="ctr"/>
            <a:r>
              <a:rPr lang="en-US" sz="1400" dirty="0">
                <a:latin typeface="Yantiq" panose="02000503000000000000" pitchFamily="2" charset="0"/>
              </a:rPr>
              <a:t>Intelligence</a:t>
            </a:r>
          </a:p>
          <a:p>
            <a:pPr algn="ctr"/>
            <a:r>
              <a:rPr lang="en-US" sz="1400" dirty="0">
                <a:latin typeface="Yantiq" panose="02000503000000000000" pitchFamily="2" charset="0"/>
              </a:rPr>
              <a:t>Creation</a:t>
            </a:r>
          </a:p>
        </p:txBody>
      </p:sp>
      <p:sp>
        <p:nvSpPr>
          <p:cNvPr id="38" name="TextBox 37">
            <a:extLst>
              <a:ext uri="{FF2B5EF4-FFF2-40B4-BE49-F238E27FC236}">
                <a16:creationId xmlns:a16="http://schemas.microsoft.com/office/drawing/2014/main" id="{55236F60-5C0E-49AC-96FA-A1F3B0E69851}"/>
              </a:ext>
            </a:extLst>
          </p:cNvPr>
          <p:cNvSpPr txBox="1"/>
          <p:nvPr/>
        </p:nvSpPr>
        <p:spPr>
          <a:xfrm>
            <a:off x="9905300" y="3055101"/>
            <a:ext cx="1230923" cy="369332"/>
          </a:xfrm>
          <a:prstGeom prst="rect">
            <a:avLst/>
          </a:prstGeom>
          <a:noFill/>
        </p:spPr>
        <p:txBody>
          <a:bodyPr wrap="square" rtlCol="0">
            <a:spAutoFit/>
          </a:bodyPr>
          <a:lstStyle/>
          <a:p>
            <a:r>
              <a:rPr lang="en-US" dirty="0">
                <a:latin typeface="Yantiq" panose="02000503000000000000" pitchFamily="2" charset="0"/>
              </a:rPr>
              <a:t>Server</a:t>
            </a:r>
          </a:p>
        </p:txBody>
      </p:sp>
      <p:sp>
        <p:nvSpPr>
          <p:cNvPr id="39" name="TextBox 38">
            <a:extLst>
              <a:ext uri="{FF2B5EF4-FFF2-40B4-BE49-F238E27FC236}">
                <a16:creationId xmlns:a16="http://schemas.microsoft.com/office/drawing/2014/main" id="{4528F2AA-C5AD-41B5-87E8-B4EB69763231}"/>
              </a:ext>
            </a:extLst>
          </p:cNvPr>
          <p:cNvSpPr txBox="1"/>
          <p:nvPr/>
        </p:nvSpPr>
        <p:spPr>
          <a:xfrm>
            <a:off x="8835252" y="5604685"/>
            <a:ext cx="1230923" cy="369332"/>
          </a:xfrm>
          <a:prstGeom prst="rect">
            <a:avLst/>
          </a:prstGeom>
          <a:noFill/>
        </p:spPr>
        <p:txBody>
          <a:bodyPr wrap="square" rtlCol="0">
            <a:spAutoFit/>
          </a:bodyPr>
          <a:lstStyle/>
          <a:p>
            <a:r>
              <a:rPr lang="en-US" dirty="0">
                <a:latin typeface="Yantiq" panose="02000503000000000000" pitchFamily="2" charset="0"/>
              </a:rPr>
              <a:t>Clients</a:t>
            </a:r>
          </a:p>
        </p:txBody>
      </p:sp>
      <p:pic>
        <p:nvPicPr>
          <p:cNvPr id="40" name="Picture 10" descr="https://attachment.outlook.live.net/owa/ghulten@outlook.com/service.svc/s/GetAttachmentThumbnail?id=AQMkADAwATY3ZmYAZS04ZWZiLTg1NzQtMDACLTAwCgBGAAADQyyZsbn%2FZEyk9Wpp5kh8fQcAid80n34XLk%2BVe2x5BlpVdgAAAgEMAAAAid80n34XLk%2BVe2x5BlpVdgABY6%2FVkwAAAAESABAAWwO%2BXVl4YU6GMxNZn8al7w%3D%3D&amp;thumbnailType=2&amp;owa=outlook.live.com&amp;scriptVer=20180413.03.01&amp;isc=1&amp;X-OWA-CANARY=QsBH9BTnTkappOra0Dpva5AdJv_ap9UYgg4_bHXzV-mEHgQ5IZiuIH1cOcLO7QJ5K5VyhGVaM68.&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05EBA929-A2CF-40FD-A292-6A2E06AAE13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480" t="25207" r="38178" b="42478"/>
          <a:stretch/>
        </p:blipFill>
        <p:spPr bwMode="auto">
          <a:xfrm>
            <a:off x="8230354" y="1804918"/>
            <a:ext cx="586154" cy="832338"/>
          </a:xfrm>
          <a:prstGeom prst="rect">
            <a:avLst/>
          </a:prstGeom>
          <a:noFill/>
          <a:extLst>
            <a:ext uri="{909E8E84-426E-40DD-AFC4-6F175D3DCCD1}">
              <a14:hiddenFill xmlns:a14="http://schemas.microsoft.com/office/drawing/2010/main">
                <a:solidFill>
                  <a:srgbClr val="FFFFFF"/>
                </a:solidFill>
              </a14:hiddenFill>
            </a:ext>
          </a:extLst>
        </p:spPr>
      </p:pic>
      <p:cxnSp>
        <p:nvCxnSpPr>
          <p:cNvPr id="43" name="Straight Arrow Connector 42">
            <a:extLst>
              <a:ext uri="{FF2B5EF4-FFF2-40B4-BE49-F238E27FC236}">
                <a16:creationId xmlns:a16="http://schemas.microsoft.com/office/drawing/2014/main" id="{04C639A4-0D7C-4EFB-941C-EA3609499F8F}"/>
              </a:ext>
            </a:extLst>
          </p:cNvPr>
          <p:cNvCxnSpPr>
            <a:cxnSpLocks/>
          </p:cNvCxnSpPr>
          <p:nvPr/>
        </p:nvCxnSpPr>
        <p:spPr>
          <a:xfrm flipV="1">
            <a:off x="9438968" y="3433568"/>
            <a:ext cx="627207" cy="1139023"/>
          </a:xfrm>
          <a:prstGeom prst="straightConnector1">
            <a:avLst/>
          </a:prstGeom>
          <a:ln w="28575" cap="flat" cmpd="sng" algn="ctr">
            <a:solidFill>
              <a:schemeClr val="accent3"/>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4" name="Straight Arrow Connector 43">
            <a:extLst>
              <a:ext uri="{FF2B5EF4-FFF2-40B4-BE49-F238E27FC236}">
                <a16:creationId xmlns:a16="http://schemas.microsoft.com/office/drawing/2014/main" id="{308960C5-A7D1-4065-AB4A-C53E591366F3}"/>
              </a:ext>
            </a:extLst>
          </p:cNvPr>
          <p:cNvCxnSpPr>
            <a:cxnSpLocks/>
          </p:cNvCxnSpPr>
          <p:nvPr/>
        </p:nvCxnSpPr>
        <p:spPr>
          <a:xfrm>
            <a:off x="8659410" y="3126983"/>
            <a:ext cx="497087" cy="1500424"/>
          </a:xfrm>
          <a:prstGeom prst="straightConnector1">
            <a:avLst/>
          </a:prstGeom>
          <a:ln w="28575" cap="flat" cmpd="sng" algn="ctr">
            <a:solidFill>
              <a:schemeClr val="accent3"/>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23" name="Picture 6" descr="https://attachment.outlook.live.net/owa/ghulten@outlook.com/service.svc/s/GetAttachmentThumbnail?id=AQMkADAwATY3ZmYAZS04ZWZiLTg1NzQtMDACLTAwCgBGAAADQyyZsbn%2FZEyk9Wpp5kh8fQcAid80n34XLk%2BVe2x5BlpVdgAAAgEMAAAAid80n34XLk%2BVe2x5BlpVdgABY6%2FVmQAAAAESABAAgypnCzGz80yVvabjZ%2FQPWA%3D%3D&amp;thumbnailType=2&amp;owa=outlook.live.com&amp;scriptVer=20180413.03.01&amp;isc=1&amp;X-OWA-CANARY=_NklOOeM9EOhlS91UH9oZHBUrdnap9UYi6oMNEWlt0BbIFaPu9hRsrJR9uHHRljUaJMQiFfG1vk.&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EB01724E-4633-4E5D-AA3C-CFD33CE07D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41" y="-184666"/>
            <a:ext cx="51435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0" descr="https://attachment.outlook.live.net/owa/ghulten@outlook.com/service.svc/s/GetAttachmentThumbnail?id=AQMkADAwATY3ZmYAZS04ZWZiLTg1NzQtMDACLTAwCgBGAAADQyyZsbn%2FZEyk9Wpp5kh8fQcAid80n34XLk%2BVe2x5BlpVdgAAAgEMAAAAid80n34XLk%2BVe2x5BlpVdgABY6%2FVkwAAAAESABAAWwO%2BXVl4YU6GMxNZn8al7w%3D%3D&amp;thumbnailType=2&amp;owa=outlook.live.com&amp;scriptVer=20180413.03.01&amp;isc=1&amp;X-OWA-CANARY=QsBH9BTnTkappOra0Dpva5AdJv_ap9UYgg4_bHXzV-mEHgQ5IZiuIH1cOcLO7QJ5K5VyhGVaM68.&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236AC2EB-B050-4987-A995-0549B3400A7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480" t="25207" r="38178" b="42478"/>
          <a:stretch/>
        </p:blipFill>
        <p:spPr bwMode="auto">
          <a:xfrm>
            <a:off x="3450802" y="2227330"/>
            <a:ext cx="586154" cy="832338"/>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5947C1FC-61C0-49C1-B480-425D1473CC45}"/>
              </a:ext>
            </a:extLst>
          </p:cNvPr>
          <p:cNvSpPr txBox="1"/>
          <p:nvPr/>
        </p:nvSpPr>
        <p:spPr>
          <a:xfrm>
            <a:off x="1601488" y="2608330"/>
            <a:ext cx="1230923" cy="523220"/>
          </a:xfrm>
          <a:prstGeom prst="rect">
            <a:avLst/>
          </a:prstGeom>
          <a:noFill/>
        </p:spPr>
        <p:txBody>
          <a:bodyPr wrap="square" rtlCol="0">
            <a:spAutoFit/>
          </a:bodyPr>
          <a:lstStyle/>
          <a:p>
            <a:pPr algn="ctr"/>
            <a:r>
              <a:rPr lang="en-US" sz="1400" dirty="0">
                <a:latin typeface="Yantiq" panose="02000503000000000000" pitchFamily="2" charset="0"/>
              </a:rPr>
              <a:t>Intelligence</a:t>
            </a:r>
          </a:p>
          <a:p>
            <a:pPr algn="ctr"/>
            <a:r>
              <a:rPr lang="en-US" sz="1400" dirty="0">
                <a:latin typeface="Yantiq" panose="02000503000000000000" pitchFamily="2" charset="0"/>
              </a:rPr>
              <a:t>Creation</a:t>
            </a:r>
          </a:p>
        </p:txBody>
      </p:sp>
      <p:sp>
        <p:nvSpPr>
          <p:cNvPr id="27" name="TextBox 26">
            <a:extLst>
              <a:ext uri="{FF2B5EF4-FFF2-40B4-BE49-F238E27FC236}">
                <a16:creationId xmlns:a16="http://schemas.microsoft.com/office/drawing/2014/main" id="{FA6BB804-5689-47B1-AF97-CF59309910A4}"/>
              </a:ext>
            </a:extLst>
          </p:cNvPr>
          <p:cNvSpPr txBox="1"/>
          <p:nvPr/>
        </p:nvSpPr>
        <p:spPr>
          <a:xfrm>
            <a:off x="3444943" y="3059668"/>
            <a:ext cx="1230923" cy="369332"/>
          </a:xfrm>
          <a:prstGeom prst="rect">
            <a:avLst/>
          </a:prstGeom>
          <a:noFill/>
        </p:spPr>
        <p:txBody>
          <a:bodyPr wrap="square" rtlCol="0">
            <a:spAutoFit/>
          </a:bodyPr>
          <a:lstStyle/>
          <a:p>
            <a:r>
              <a:rPr lang="en-US" dirty="0">
                <a:latin typeface="Yantiq" panose="02000503000000000000" pitchFamily="2" charset="0"/>
              </a:rPr>
              <a:t>Server</a:t>
            </a:r>
          </a:p>
        </p:txBody>
      </p:sp>
      <p:sp>
        <p:nvSpPr>
          <p:cNvPr id="28" name="TextBox 27">
            <a:extLst>
              <a:ext uri="{FF2B5EF4-FFF2-40B4-BE49-F238E27FC236}">
                <a16:creationId xmlns:a16="http://schemas.microsoft.com/office/drawing/2014/main" id="{82AD1A79-5D72-4C31-AE7F-4469C29EA0F3}"/>
              </a:ext>
            </a:extLst>
          </p:cNvPr>
          <p:cNvSpPr txBox="1"/>
          <p:nvPr/>
        </p:nvSpPr>
        <p:spPr>
          <a:xfrm>
            <a:off x="2374895" y="5609252"/>
            <a:ext cx="1230923" cy="369332"/>
          </a:xfrm>
          <a:prstGeom prst="rect">
            <a:avLst/>
          </a:prstGeom>
          <a:noFill/>
        </p:spPr>
        <p:txBody>
          <a:bodyPr wrap="square" rtlCol="0">
            <a:spAutoFit/>
          </a:bodyPr>
          <a:lstStyle/>
          <a:p>
            <a:r>
              <a:rPr lang="en-US" dirty="0">
                <a:latin typeface="Yantiq" panose="02000503000000000000" pitchFamily="2" charset="0"/>
              </a:rPr>
              <a:t>Clients</a:t>
            </a:r>
          </a:p>
        </p:txBody>
      </p:sp>
      <p:pic>
        <p:nvPicPr>
          <p:cNvPr id="29" name="Picture 10" descr="https://attachment.outlook.live.net/owa/ghulten@outlook.com/service.svc/s/GetAttachmentThumbnail?id=AQMkADAwATY3ZmYAZS04ZWZiLTg1NzQtMDACLTAwCgBGAAADQyyZsbn%2FZEyk9Wpp5kh8fQcAid80n34XLk%2BVe2x5BlpVdgAAAgEMAAAAid80n34XLk%2BVe2x5BlpVdgABY6%2FVkwAAAAESABAAWwO%2BXVl4YU6GMxNZn8al7w%3D%3D&amp;thumbnailType=2&amp;owa=outlook.live.com&amp;scriptVer=20180413.03.01&amp;isc=1&amp;X-OWA-CANARY=QsBH9BTnTkappOra0Dpva5AdJv_ap9UYgg4_bHXzV-mEHgQ5IZiuIH1cOcLO7QJ5K5VyhGVaM68.&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TE3MDUsIm5iZiI6MTUyNDM1MTEwNX0.SaM6u4nk_kcCYlBP-ilBaYpZNf0WUPy5OuAQSKeiJWbIuUsnuOJTz9T11tL0FdOce9uH2Vn5T0INfUn3pm4S5azbegbF7SCPdlWj-513HoO5q1AtSwm-VR6pWy0ibC8BgamBTBgyUqxEGqg2C6NrVFH838MDYRoktrAbeUgvdDqSXWB5W0ChH1y6vSemaMpSL0lKFkOVdkq40WFCdqCx3z5D4FGzjJxM4HnZt9ey0nP5DJJFK1EvjL7myqx3q4SA1cOa2TKF8f5YB0AUSWTV-O05kK9dlD0oQeXqZNKhaigrQhpiX_an9VyLvt3lI6zC9x77AyaQ1glCrEMMrf1-9w&amp;animation=true">
            <a:extLst>
              <a:ext uri="{FF2B5EF4-FFF2-40B4-BE49-F238E27FC236}">
                <a16:creationId xmlns:a16="http://schemas.microsoft.com/office/drawing/2014/main" id="{32AA6F47-29C4-46A1-8A66-FC5719EECC5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1480" t="25207" r="38178" b="42478"/>
          <a:stretch/>
        </p:blipFill>
        <p:spPr bwMode="auto">
          <a:xfrm>
            <a:off x="1769997" y="1809485"/>
            <a:ext cx="586154" cy="83233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4F196D6-1862-40E4-AEF7-C4A1BA70CCB6}"/>
              </a:ext>
            </a:extLst>
          </p:cNvPr>
          <p:cNvSpPr>
            <a:spLocks noGrp="1"/>
          </p:cNvSpPr>
          <p:nvPr>
            <p:ph type="title"/>
          </p:nvPr>
        </p:nvSpPr>
        <p:spPr>
          <a:xfrm>
            <a:off x="2437337" y="-320290"/>
            <a:ext cx="10515600" cy="1325563"/>
          </a:xfrm>
        </p:spPr>
        <p:txBody>
          <a:bodyPr/>
          <a:lstStyle/>
          <a:p>
            <a:r>
              <a:rPr lang="en-US" dirty="0">
                <a:latin typeface="Yantiq" panose="02000503000000000000" pitchFamily="2" charset="0"/>
              </a:rPr>
              <a:t>Where Intelligence Lives</a:t>
            </a:r>
          </a:p>
        </p:txBody>
      </p:sp>
      <p:sp>
        <p:nvSpPr>
          <p:cNvPr id="11" name="TextBox 10">
            <a:extLst>
              <a:ext uri="{FF2B5EF4-FFF2-40B4-BE49-F238E27FC236}">
                <a16:creationId xmlns:a16="http://schemas.microsoft.com/office/drawing/2014/main" id="{21E6B1AC-67EA-4148-A10F-F55EEAE492BE}"/>
              </a:ext>
            </a:extLst>
          </p:cNvPr>
          <p:cNvSpPr txBox="1"/>
          <p:nvPr/>
        </p:nvSpPr>
        <p:spPr>
          <a:xfrm>
            <a:off x="7990143" y="3047346"/>
            <a:ext cx="1718740" cy="369332"/>
          </a:xfrm>
          <a:prstGeom prst="rect">
            <a:avLst/>
          </a:prstGeom>
          <a:noFill/>
        </p:spPr>
        <p:txBody>
          <a:bodyPr wrap="none" rtlCol="0">
            <a:spAutoFit/>
          </a:bodyPr>
          <a:lstStyle/>
          <a:p>
            <a:r>
              <a:rPr lang="en-US" dirty="0">
                <a:latin typeface="Yantiq" panose="02000503000000000000" pitchFamily="2" charset="0"/>
              </a:rPr>
              <a:t>1 </a:t>
            </a:r>
            <a:r>
              <a:rPr lang="en-US" dirty="0" err="1">
                <a:latin typeface="Yantiq" panose="02000503000000000000" pitchFamily="2" charset="0"/>
              </a:rPr>
              <a:t>mb</a:t>
            </a:r>
            <a:r>
              <a:rPr lang="en-US" dirty="0">
                <a:latin typeface="Yantiq" panose="02000503000000000000" pitchFamily="2" charset="0"/>
              </a:rPr>
              <a:t> x 100,000</a:t>
            </a:r>
          </a:p>
        </p:txBody>
      </p:sp>
      <p:sp>
        <p:nvSpPr>
          <p:cNvPr id="13" name="TextBox 12">
            <a:extLst>
              <a:ext uri="{FF2B5EF4-FFF2-40B4-BE49-F238E27FC236}">
                <a16:creationId xmlns:a16="http://schemas.microsoft.com/office/drawing/2014/main" id="{02435CC6-8E3A-493D-A137-A5CCB4409DCB}"/>
              </a:ext>
            </a:extLst>
          </p:cNvPr>
          <p:cNvSpPr txBox="1"/>
          <p:nvPr/>
        </p:nvSpPr>
        <p:spPr>
          <a:xfrm>
            <a:off x="7784227" y="571975"/>
            <a:ext cx="3887711" cy="461665"/>
          </a:xfrm>
          <a:prstGeom prst="rect">
            <a:avLst/>
          </a:prstGeom>
          <a:noFill/>
        </p:spPr>
        <p:txBody>
          <a:bodyPr wrap="square" rtlCol="0">
            <a:spAutoFit/>
          </a:bodyPr>
          <a:lstStyle/>
          <a:p>
            <a:r>
              <a:rPr lang="en-US" sz="2400" dirty="0">
                <a:latin typeface="Yantiq" panose="02000503000000000000" pitchFamily="2" charset="0"/>
              </a:rPr>
              <a:t>Lives on Client</a:t>
            </a:r>
          </a:p>
        </p:txBody>
      </p:sp>
      <p:sp>
        <p:nvSpPr>
          <p:cNvPr id="14" name="TextBox 13">
            <a:extLst>
              <a:ext uri="{FF2B5EF4-FFF2-40B4-BE49-F238E27FC236}">
                <a16:creationId xmlns:a16="http://schemas.microsoft.com/office/drawing/2014/main" id="{1FBE45D3-89E3-4E83-9C42-2ADCB85DE719}"/>
              </a:ext>
            </a:extLst>
          </p:cNvPr>
          <p:cNvSpPr txBox="1"/>
          <p:nvPr/>
        </p:nvSpPr>
        <p:spPr>
          <a:xfrm>
            <a:off x="1365215" y="574258"/>
            <a:ext cx="3887711" cy="461665"/>
          </a:xfrm>
          <a:prstGeom prst="rect">
            <a:avLst/>
          </a:prstGeom>
          <a:noFill/>
        </p:spPr>
        <p:txBody>
          <a:bodyPr wrap="square" rtlCol="0">
            <a:spAutoFit/>
          </a:bodyPr>
          <a:lstStyle/>
          <a:p>
            <a:r>
              <a:rPr lang="en-US" sz="2400" dirty="0">
                <a:latin typeface="Yantiq" panose="02000503000000000000" pitchFamily="2" charset="0"/>
              </a:rPr>
              <a:t>Lives in Service</a:t>
            </a:r>
          </a:p>
        </p:txBody>
      </p:sp>
      <p:sp>
        <p:nvSpPr>
          <p:cNvPr id="15" name="TextBox 14">
            <a:extLst>
              <a:ext uri="{FF2B5EF4-FFF2-40B4-BE49-F238E27FC236}">
                <a16:creationId xmlns:a16="http://schemas.microsoft.com/office/drawing/2014/main" id="{D73C84C4-434C-4EF9-A432-972EDA77D98E}"/>
              </a:ext>
            </a:extLst>
          </p:cNvPr>
          <p:cNvSpPr txBox="1"/>
          <p:nvPr/>
        </p:nvSpPr>
        <p:spPr>
          <a:xfrm>
            <a:off x="1365215" y="6245572"/>
            <a:ext cx="3296095" cy="369332"/>
          </a:xfrm>
          <a:prstGeom prst="rect">
            <a:avLst/>
          </a:prstGeom>
          <a:noFill/>
        </p:spPr>
        <p:txBody>
          <a:bodyPr wrap="none" rtlCol="0">
            <a:spAutoFit/>
          </a:bodyPr>
          <a:lstStyle/>
          <a:p>
            <a:r>
              <a:rPr lang="en-US" dirty="0">
                <a:latin typeface="Yantiq" panose="02000503000000000000" pitchFamily="2" charset="0"/>
              </a:rPr>
              <a:t>Total: 100,001 </a:t>
            </a:r>
            <a:r>
              <a:rPr lang="en-US" dirty="0" err="1">
                <a:latin typeface="Yantiq" panose="02000503000000000000" pitchFamily="2" charset="0"/>
              </a:rPr>
              <a:t>mb</a:t>
            </a:r>
            <a:r>
              <a:rPr lang="en-US" dirty="0">
                <a:latin typeface="Yantiq" panose="02000503000000000000" pitchFamily="2" charset="0"/>
              </a:rPr>
              <a:t> + compute</a:t>
            </a:r>
          </a:p>
        </p:txBody>
      </p:sp>
      <p:sp>
        <p:nvSpPr>
          <p:cNvPr id="16" name="TextBox 15">
            <a:extLst>
              <a:ext uri="{FF2B5EF4-FFF2-40B4-BE49-F238E27FC236}">
                <a16:creationId xmlns:a16="http://schemas.microsoft.com/office/drawing/2014/main" id="{86FDA006-AAA1-423B-AEC0-1F686793B21D}"/>
              </a:ext>
            </a:extLst>
          </p:cNvPr>
          <p:cNvSpPr txBox="1"/>
          <p:nvPr/>
        </p:nvSpPr>
        <p:spPr>
          <a:xfrm>
            <a:off x="7349752" y="6243528"/>
            <a:ext cx="3613490" cy="369332"/>
          </a:xfrm>
          <a:prstGeom prst="rect">
            <a:avLst/>
          </a:prstGeom>
          <a:noFill/>
        </p:spPr>
        <p:txBody>
          <a:bodyPr wrap="none" rtlCol="0">
            <a:spAutoFit/>
          </a:bodyPr>
          <a:lstStyle/>
          <a:p>
            <a:r>
              <a:rPr lang="en-US" dirty="0">
                <a:latin typeface="Yantiq" panose="02000503000000000000" pitchFamily="2" charset="0"/>
              </a:rPr>
              <a:t>Total: 100,000 </a:t>
            </a:r>
            <a:r>
              <a:rPr lang="en-US" dirty="0" err="1">
                <a:latin typeface="Yantiq" panose="02000503000000000000" pitchFamily="2" charset="0"/>
              </a:rPr>
              <a:t>mb</a:t>
            </a:r>
            <a:r>
              <a:rPr lang="en-US" dirty="0">
                <a:latin typeface="Yantiq" panose="02000503000000000000" pitchFamily="2" charset="0"/>
              </a:rPr>
              <a:t> + Telemetry</a:t>
            </a:r>
          </a:p>
        </p:txBody>
      </p:sp>
      <p:cxnSp>
        <p:nvCxnSpPr>
          <p:cNvPr id="30" name="Straight Arrow Connector 29">
            <a:extLst>
              <a:ext uri="{FF2B5EF4-FFF2-40B4-BE49-F238E27FC236}">
                <a16:creationId xmlns:a16="http://schemas.microsoft.com/office/drawing/2014/main" id="{463B13CF-6AE3-4EE8-B001-57AF53E45FF2}"/>
              </a:ext>
            </a:extLst>
          </p:cNvPr>
          <p:cNvCxnSpPr/>
          <p:nvPr/>
        </p:nvCxnSpPr>
        <p:spPr>
          <a:xfrm>
            <a:off x="2420472" y="2206283"/>
            <a:ext cx="1094651" cy="417845"/>
          </a:xfrm>
          <a:prstGeom prst="straightConnector1">
            <a:avLst/>
          </a:prstGeom>
          <a:ln w="28575" cap="flat" cmpd="sng" algn="ctr">
            <a:solidFill>
              <a:schemeClr val="accent3"/>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1" name="Straight Arrow Connector 30">
            <a:extLst>
              <a:ext uri="{FF2B5EF4-FFF2-40B4-BE49-F238E27FC236}">
                <a16:creationId xmlns:a16="http://schemas.microsoft.com/office/drawing/2014/main" id="{0C4B4389-E916-41A6-B542-EF2092F24B4A}"/>
              </a:ext>
            </a:extLst>
          </p:cNvPr>
          <p:cNvCxnSpPr>
            <a:cxnSpLocks/>
            <a:endCxn id="27" idx="1"/>
          </p:cNvCxnSpPr>
          <p:nvPr/>
        </p:nvCxnSpPr>
        <p:spPr>
          <a:xfrm flipV="1">
            <a:off x="2896732" y="3244334"/>
            <a:ext cx="548211" cy="1387640"/>
          </a:xfrm>
          <a:prstGeom prst="straightConnector1">
            <a:avLst/>
          </a:prstGeom>
          <a:ln w="28575" cap="flat" cmpd="sng" algn="ctr">
            <a:solidFill>
              <a:schemeClr val="accent3"/>
            </a:solidFill>
            <a:prstDash val="sys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 name="TextBox 2">
            <a:extLst>
              <a:ext uri="{FF2B5EF4-FFF2-40B4-BE49-F238E27FC236}">
                <a16:creationId xmlns:a16="http://schemas.microsoft.com/office/drawing/2014/main" id="{068B7B19-EEE6-4461-B10F-1D40A943AC40}"/>
              </a:ext>
            </a:extLst>
          </p:cNvPr>
          <p:cNvSpPr txBox="1"/>
          <p:nvPr/>
        </p:nvSpPr>
        <p:spPr>
          <a:xfrm>
            <a:off x="2381943" y="2187711"/>
            <a:ext cx="965329" cy="369332"/>
          </a:xfrm>
          <a:prstGeom prst="rect">
            <a:avLst/>
          </a:prstGeom>
          <a:noFill/>
        </p:spPr>
        <p:txBody>
          <a:bodyPr wrap="none" rtlCol="0">
            <a:spAutoFit/>
          </a:bodyPr>
          <a:lstStyle/>
          <a:p>
            <a:r>
              <a:rPr lang="en-US" dirty="0">
                <a:latin typeface="Yantiq" panose="02000503000000000000" pitchFamily="2" charset="0"/>
              </a:rPr>
              <a:t>1 </a:t>
            </a:r>
            <a:r>
              <a:rPr lang="en-US" dirty="0" err="1">
                <a:latin typeface="Yantiq" panose="02000503000000000000" pitchFamily="2" charset="0"/>
              </a:rPr>
              <a:t>mb</a:t>
            </a:r>
            <a:r>
              <a:rPr lang="en-US" dirty="0">
                <a:latin typeface="Yantiq" panose="02000503000000000000" pitchFamily="2" charset="0"/>
              </a:rPr>
              <a:t> x 1</a:t>
            </a:r>
          </a:p>
        </p:txBody>
      </p:sp>
      <p:sp>
        <p:nvSpPr>
          <p:cNvPr id="12" name="TextBox 11">
            <a:extLst>
              <a:ext uri="{FF2B5EF4-FFF2-40B4-BE49-F238E27FC236}">
                <a16:creationId xmlns:a16="http://schemas.microsoft.com/office/drawing/2014/main" id="{1315BF34-5ACA-4DD0-B1BD-04429D35A94F}"/>
              </a:ext>
            </a:extLst>
          </p:cNvPr>
          <p:cNvSpPr txBox="1"/>
          <p:nvPr/>
        </p:nvSpPr>
        <p:spPr>
          <a:xfrm>
            <a:off x="2139144" y="4203259"/>
            <a:ext cx="2369559" cy="369332"/>
          </a:xfrm>
          <a:prstGeom prst="rect">
            <a:avLst/>
          </a:prstGeom>
          <a:noFill/>
        </p:spPr>
        <p:txBody>
          <a:bodyPr wrap="none" rtlCol="0">
            <a:spAutoFit/>
          </a:bodyPr>
          <a:lstStyle/>
          <a:p>
            <a:r>
              <a:rPr lang="en-US" dirty="0">
                <a:latin typeface="Yantiq" panose="02000503000000000000" pitchFamily="2" charset="0"/>
              </a:rPr>
              <a:t>100kb x 10 X 100,000</a:t>
            </a:r>
          </a:p>
        </p:txBody>
      </p:sp>
      <p:sp>
        <p:nvSpPr>
          <p:cNvPr id="55" name="TextBox 54">
            <a:extLst>
              <a:ext uri="{FF2B5EF4-FFF2-40B4-BE49-F238E27FC236}">
                <a16:creationId xmlns:a16="http://schemas.microsoft.com/office/drawing/2014/main" id="{B2500CAE-FE5E-424F-803E-15C5B7201F8F}"/>
              </a:ext>
            </a:extLst>
          </p:cNvPr>
          <p:cNvSpPr txBox="1"/>
          <p:nvPr/>
        </p:nvSpPr>
        <p:spPr>
          <a:xfrm>
            <a:off x="9284799" y="4078298"/>
            <a:ext cx="1324402" cy="369332"/>
          </a:xfrm>
          <a:prstGeom prst="rect">
            <a:avLst/>
          </a:prstGeom>
          <a:noFill/>
        </p:spPr>
        <p:txBody>
          <a:bodyPr wrap="none" rtlCol="0">
            <a:spAutoFit/>
          </a:bodyPr>
          <a:lstStyle/>
          <a:p>
            <a:r>
              <a:rPr lang="en-US" dirty="0">
                <a:solidFill>
                  <a:schemeClr val="bg1">
                    <a:lumMod val="50000"/>
                  </a:schemeClr>
                </a:solidFill>
                <a:latin typeface="Yantiq" panose="02000503000000000000" pitchFamily="2" charset="0"/>
              </a:rPr>
              <a:t>Telemetry</a:t>
            </a:r>
          </a:p>
        </p:txBody>
      </p:sp>
      <p:pic>
        <p:nvPicPr>
          <p:cNvPr id="1026" name="Picture 2" descr="https://attachment.outlook.live.net/owa/ghulten@outlook.com/service.svc/s/GetAttachmentThumbnail?id=AQMkADAwATY3ZmYAZS04ZWZiLTg1NzQtMDACLTAwCgBGAAADQyyZsbn%2FZEyk9Wpp5kh8fQcAid80n34XLk%2BVe2x5BlpVdgAAAgEMAAAAid80n34XLk%2BVe2x5BlpVdgABY6%2FVqAAAAAESABAAKN5kVMnKd06ODchaT2nCaw%3D%3D&amp;thumbnailType=2&amp;owa=outlook.live.com&amp;scriptVer=20180413.01&amp;isc=1&amp;X-OWA-CANARY=xTZn8FKioEmKV7N8poEhAEAdppsGqNUYX8aHHH7dveMrBixsrDrVBgOkK92j-cP4b1rH1IFqI6I.&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G604ksqBp5IcAT1qFUgCeoZQHLY_6AiGkg0bwJUpPLC6iGHwz4Qt4zIXpeR3lXujEFH38O2M3109DNzca7Wai-nANbRNd_94qa3D0DNvBNDkYbyzRzDxXadrx2IphmD7smoJ_ZbrhtunDBABqybmU1zTv4FD1mgMVt8D79drT3fEtM78VgsFoFT9bdRclVSNTYLI7_MN1CWhpqFonu4yBM7TEW97L4ILjkwxdj9-p7IbDyXtCxoqfz_MDMVS4kgkFwmw__VZAdgpRYqGw_sREO3jlhWYkx_qQqnA41xsVJU1USG8B0cKumIBk_4fZCMYr-SKgI44CUGmDfssb6OjRg&amp;animation=true">
            <a:extLst>
              <a:ext uri="{FF2B5EF4-FFF2-40B4-BE49-F238E27FC236}">
                <a16:creationId xmlns:a16="http://schemas.microsoft.com/office/drawing/2014/main" id="{5600650F-103A-490A-B961-335AAC7B73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7337" y="4515592"/>
            <a:ext cx="816820" cy="108909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https://attachment.outlook.live.net/owa/ghulten@outlook.com/service.svc/s/GetAttachmentThumbnail?id=AQMkADAwATY3ZmYAZS04ZWZiLTg1NzQtMDACLTAwCgBGAAADQyyZsbn%2FZEyk9Wpp5kh8fQcAid80n34XLk%2BVe2x5BlpVdgAAAgEMAAAAid80n34XLk%2BVe2x5BlpVdgABY6%2FVqAAAAAESABAAKN5kVMnKd06ODchaT2nCaw%3D%3D&amp;thumbnailType=2&amp;owa=outlook.live.com&amp;scriptVer=20180413.01&amp;isc=1&amp;X-OWA-CANARY=xTZn8FKioEmKV7N8poEhAEAdppsGqNUYX8aHHH7dveMrBixsrDrVBgOkK92j-cP4b1rH1IFqI6I.&amp;token=eyJ0eXAiOiJKV1QiLCJhbGciOiJSUzI1NiIsIng1dCI6IkJnRDU5blJpQnpmbk5BVGloOFJhZ1l5M3pyZyJ9.eyJ2ZXIiOiJFeGNoYW5nZS5DYWxsYmFjay5WMSIsImFwcGN0eHNlbmRlciI6Ik93YURvd25sb2FkQDg0ZGY5ZTdmLWU5ZjYtNDBhZi1iNDM1LWFhYWFhYWFhYWFhYSIsImFwcGN0eCI6IntcIm1zZXhjaHByb3RcIjpcIm93YVwiLFwicHJpbWFyeXNpZFwiOlwiUy0xLTI4MjctNDI1OTgyLTIzOTg4NDgzNzJcIixcInB1aWRcIjpcIjE4Mjk1ODExNTc1MzMwNDRcIixcIm9pZFwiOlwiMDAwNjdmZmUtOGVmYi04NTc0LTAwMDAtMDAwMDAwMDAwMDAwXCIsXCJzY29wZVwiOlwiT3dhRG93bmxvYWRcIn0iLCJpc3MiOiIwMDAwMDAwMi0wMDAwLTBmZjEtY2UwMC0wMDAwMDAwMDAwMDBAODRkZjllN2YtZTlmNi00MGFmLWI0MzUtYWFhYWFhYWFhYWFhIiwiYXVkIjoiMDAwMDAwMDItMDAwMC0wZmYxLWNlMDAtMDAwMDAwMDAwMDAwL2F0dGFjaG1lbnQub3V0bG9vay5saXZlLm5ldEA4NGRmOWU3Zi1lOWY2LTQwYWYtYjQzNS1hYWFhYWFhYWFhYWEiLCJleHAiOjE1MjQzNzA0OTQsIm5iZiI6MTUyNDM2OTg5NH0.G604ksqBp5IcAT1qFUgCeoZQHLY_6AiGkg0bwJUpPLC6iGHwz4Qt4zIXpeR3lXujEFH38O2M3109DNzca7Wai-nANbRNd_94qa3D0DNvBNDkYbyzRzDxXadrx2IphmD7smoJ_ZbrhtunDBABqybmU1zTv4FD1mgMVt8D79drT3fEtM78VgsFoFT9bdRclVSNTYLI7_MN1CWhpqFonu4yBM7TEW97L4ILjkwxdj9-p7IbDyXtCxoqfz_MDMVS4kgkFwmw__VZAdgpRYqGw_sREO3jlhWYkx_qQqnA41xsVJU1USG8B0cKumIBk_4fZCMYr-SKgI44CUGmDfssb6OjRg&amp;animation=true">
            <a:extLst>
              <a:ext uri="{FF2B5EF4-FFF2-40B4-BE49-F238E27FC236}">
                <a16:creationId xmlns:a16="http://schemas.microsoft.com/office/drawing/2014/main" id="{35FE3C1B-87A4-42A1-A60A-AE4D3CBA14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76389" y="4627407"/>
            <a:ext cx="816820" cy="108909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72CAD24-5FC2-4BDE-947A-4D4BDFC1B6F0}"/>
              </a:ext>
            </a:extLst>
          </p:cNvPr>
          <p:cNvSpPr txBox="1"/>
          <p:nvPr/>
        </p:nvSpPr>
        <p:spPr>
          <a:xfrm>
            <a:off x="5218488" y="822540"/>
            <a:ext cx="1406347" cy="1200329"/>
          </a:xfrm>
          <a:prstGeom prst="rect">
            <a:avLst/>
          </a:prstGeom>
          <a:solidFill>
            <a:schemeClr val="bg1">
              <a:lumMod val="95000"/>
            </a:schemeClr>
          </a:solidFill>
          <a:ln>
            <a:solidFill>
              <a:schemeClr val="bg1">
                <a:lumMod val="85000"/>
              </a:schemeClr>
            </a:solidFill>
          </a:ln>
        </p:spPr>
        <p:txBody>
          <a:bodyPr wrap="none" rtlCol="0">
            <a:spAutoFit/>
          </a:bodyPr>
          <a:lstStyle/>
          <a:p>
            <a:r>
              <a:rPr lang="en-US" dirty="0"/>
              <a:t>1 MB Model</a:t>
            </a:r>
          </a:p>
          <a:p>
            <a:r>
              <a:rPr lang="en-US" dirty="0"/>
              <a:t>Daily Update</a:t>
            </a:r>
          </a:p>
          <a:p>
            <a:r>
              <a:rPr lang="en-US" dirty="0"/>
              <a:t>100k Users</a:t>
            </a:r>
          </a:p>
          <a:p>
            <a:r>
              <a:rPr lang="en-US" dirty="0"/>
              <a:t>10 Calls/Day</a:t>
            </a:r>
          </a:p>
        </p:txBody>
      </p:sp>
    </p:spTree>
    <p:extLst>
      <p:ext uri="{BB962C8B-B14F-4D97-AF65-F5344CB8AC3E}">
        <p14:creationId xmlns:p14="http://schemas.microsoft.com/office/powerpoint/2010/main" val="268102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P spid="3" grpId="0"/>
      <p:bldP spid="12" grpId="0"/>
      <p:bldP spid="55"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3E79E-86F7-4D15-99E2-49F405735AFF}"/>
              </a:ext>
            </a:extLst>
          </p:cNvPr>
          <p:cNvSpPr>
            <a:spLocks noGrp="1"/>
          </p:cNvSpPr>
          <p:nvPr>
            <p:ph type="title"/>
          </p:nvPr>
        </p:nvSpPr>
        <p:spPr>
          <a:xfrm>
            <a:off x="838200" y="365126"/>
            <a:ext cx="10515600" cy="748058"/>
          </a:xfrm>
        </p:spPr>
        <p:txBody>
          <a:bodyPr/>
          <a:lstStyle/>
          <a:p>
            <a:r>
              <a:rPr lang="en-US" dirty="0"/>
              <a:t>Places Intelligence can Live</a:t>
            </a:r>
          </a:p>
        </p:txBody>
      </p:sp>
      <p:graphicFrame>
        <p:nvGraphicFramePr>
          <p:cNvPr id="4" name="Table 3">
            <a:extLst>
              <a:ext uri="{FF2B5EF4-FFF2-40B4-BE49-F238E27FC236}">
                <a16:creationId xmlns:a16="http://schemas.microsoft.com/office/drawing/2014/main" id="{2B920560-4494-4E75-829D-9021D3BC9129}"/>
              </a:ext>
            </a:extLst>
          </p:cNvPr>
          <p:cNvGraphicFramePr>
            <a:graphicFrameLocks noGrp="1"/>
          </p:cNvGraphicFramePr>
          <p:nvPr>
            <p:extLst>
              <p:ext uri="{D42A27DB-BD31-4B8C-83A1-F6EECF244321}">
                <p14:modId xmlns:p14="http://schemas.microsoft.com/office/powerpoint/2010/main" val="736811115"/>
              </p:ext>
            </p:extLst>
          </p:nvPr>
        </p:nvGraphicFramePr>
        <p:xfrm>
          <a:off x="1497496" y="1852129"/>
          <a:ext cx="8865705" cy="4253150"/>
        </p:xfrm>
        <a:graphic>
          <a:graphicData uri="http://schemas.openxmlformats.org/drawingml/2006/table">
            <a:tbl>
              <a:tblPr firstRow="1" bandRow="1">
                <a:tableStyleId>{5940675A-B579-460E-94D1-54222C63F5DA}</a:tableStyleId>
              </a:tblPr>
              <a:tblGrid>
                <a:gridCol w="1773141">
                  <a:extLst>
                    <a:ext uri="{9D8B030D-6E8A-4147-A177-3AD203B41FA5}">
                      <a16:colId xmlns:a16="http://schemas.microsoft.com/office/drawing/2014/main" val="137212186"/>
                    </a:ext>
                  </a:extLst>
                </a:gridCol>
                <a:gridCol w="1773141">
                  <a:extLst>
                    <a:ext uri="{9D8B030D-6E8A-4147-A177-3AD203B41FA5}">
                      <a16:colId xmlns:a16="http://schemas.microsoft.com/office/drawing/2014/main" val="2509035088"/>
                    </a:ext>
                  </a:extLst>
                </a:gridCol>
                <a:gridCol w="1773141">
                  <a:extLst>
                    <a:ext uri="{9D8B030D-6E8A-4147-A177-3AD203B41FA5}">
                      <a16:colId xmlns:a16="http://schemas.microsoft.com/office/drawing/2014/main" val="3098424978"/>
                    </a:ext>
                  </a:extLst>
                </a:gridCol>
                <a:gridCol w="1773141">
                  <a:extLst>
                    <a:ext uri="{9D8B030D-6E8A-4147-A177-3AD203B41FA5}">
                      <a16:colId xmlns:a16="http://schemas.microsoft.com/office/drawing/2014/main" val="3541263172"/>
                    </a:ext>
                  </a:extLst>
                </a:gridCol>
                <a:gridCol w="1773141">
                  <a:extLst>
                    <a:ext uri="{9D8B030D-6E8A-4147-A177-3AD203B41FA5}">
                      <a16:colId xmlns:a16="http://schemas.microsoft.com/office/drawing/2014/main" val="1393612825"/>
                    </a:ext>
                  </a:extLst>
                </a:gridCol>
              </a:tblGrid>
              <a:tr h="564542">
                <a:tc>
                  <a:txBody>
                    <a:bodyPr/>
                    <a:lstStyle/>
                    <a:p>
                      <a:pPr algn="ctr"/>
                      <a:r>
                        <a:rPr lang="en-US" sz="1800" b="1" dirty="0"/>
                        <a:t>Where it Lives</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t>Latency in Updating</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t>Latency in Execution</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t>Cost of Operation</a:t>
                      </a: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a:t>Offline?</a:t>
                      </a: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0760775"/>
                  </a:ext>
                </a:extLst>
              </a:tr>
              <a:tr h="790359">
                <a:tc>
                  <a:txBody>
                    <a:bodyPr/>
                    <a:lstStyle/>
                    <a:p>
                      <a:r>
                        <a:rPr lang="en-US" dirty="0"/>
                        <a:t>Static in Product</a:t>
                      </a:r>
                    </a:p>
                  </a:txBody>
                  <a:tcPr>
                    <a:lnT w="12700" cap="flat" cmpd="sng" algn="ctr">
                      <a:solidFill>
                        <a:schemeClr val="tx1"/>
                      </a:solidFill>
                      <a:prstDash val="solid"/>
                      <a:round/>
                      <a:headEnd type="none" w="med" len="med"/>
                      <a:tailEnd type="none" w="med" len="med"/>
                    </a:lnT>
                    <a:solidFill>
                      <a:schemeClr val="bg1"/>
                    </a:solidFill>
                  </a:tcPr>
                </a:tc>
                <a:tc>
                  <a:txBody>
                    <a:bodyPr/>
                    <a:lstStyle/>
                    <a:p>
                      <a:r>
                        <a:rPr lang="en-US" dirty="0"/>
                        <a:t>Poor</a:t>
                      </a:r>
                    </a:p>
                  </a:txBody>
                  <a:tcPr>
                    <a:lnT w="12700" cap="flat" cmpd="sng" algn="ctr">
                      <a:solidFill>
                        <a:schemeClr val="tx1"/>
                      </a:solidFill>
                      <a:prstDash val="solid"/>
                      <a:round/>
                      <a:headEnd type="none" w="med" len="med"/>
                      <a:tailEnd type="none" w="med" len="med"/>
                    </a:lnT>
                    <a:solidFill>
                      <a:schemeClr val="bg1"/>
                    </a:solidFill>
                  </a:tcPr>
                </a:tc>
                <a:tc>
                  <a:txBody>
                    <a:bodyPr/>
                    <a:lstStyle/>
                    <a:p>
                      <a:r>
                        <a:rPr lang="en-US" dirty="0"/>
                        <a:t>Excellent</a:t>
                      </a:r>
                    </a:p>
                  </a:txBody>
                  <a:tcPr>
                    <a:lnT w="12700" cap="flat" cmpd="sng" algn="ctr">
                      <a:solidFill>
                        <a:schemeClr val="tx1"/>
                      </a:solidFill>
                      <a:prstDash val="solid"/>
                      <a:round/>
                      <a:headEnd type="none" w="med" len="med"/>
                      <a:tailEnd type="none" w="med" len="med"/>
                    </a:lnT>
                    <a:solidFill>
                      <a:schemeClr val="bg1"/>
                    </a:solidFill>
                  </a:tcPr>
                </a:tc>
                <a:tc>
                  <a:txBody>
                    <a:bodyPr/>
                    <a:lstStyle/>
                    <a:p>
                      <a:r>
                        <a:rPr lang="en-US" dirty="0"/>
                        <a:t>Cheap</a:t>
                      </a:r>
                    </a:p>
                  </a:txBody>
                  <a:tcPr>
                    <a:lnT w="12700" cap="flat" cmpd="sng" algn="ctr">
                      <a:solidFill>
                        <a:schemeClr val="tx1"/>
                      </a:solidFill>
                      <a:prstDash val="solid"/>
                      <a:round/>
                      <a:headEnd type="none" w="med" len="med"/>
                      <a:tailEnd type="none" w="med" len="med"/>
                    </a:lnT>
                    <a:solidFill>
                      <a:schemeClr val="bg1"/>
                    </a:solidFill>
                  </a:tcPr>
                </a:tc>
                <a:tc>
                  <a:txBody>
                    <a:bodyPr/>
                    <a:lstStyle/>
                    <a:p>
                      <a:r>
                        <a:rPr lang="en-US" dirty="0"/>
                        <a:t>Yes</a:t>
                      </a: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643037711"/>
                  </a:ext>
                </a:extLst>
              </a:tr>
              <a:tr h="1129084">
                <a:tc>
                  <a:txBody>
                    <a:bodyPr/>
                    <a:lstStyle/>
                    <a:p>
                      <a:r>
                        <a:rPr lang="en-US" dirty="0"/>
                        <a:t>Client Side</a:t>
                      </a:r>
                    </a:p>
                  </a:txBody>
                  <a:tcPr>
                    <a:solidFill>
                      <a:schemeClr val="bg1"/>
                    </a:solidFill>
                  </a:tcPr>
                </a:tc>
                <a:tc>
                  <a:txBody>
                    <a:bodyPr/>
                    <a:lstStyle/>
                    <a:p>
                      <a:r>
                        <a:rPr lang="en-US" dirty="0"/>
                        <a:t>Variable</a:t>
                      </a:r>
                    </a:p>
                  </a:txBody>
                  <a:tcPr>
                    <a:solidFill>
                      <a:schemeClr val="bg1"/>
                    </a:solidFill>
                  </a:tcPr>
                </a:tc>
                <a:tc>
                  <a:txBody>
                    <a:bodyPr/>
                    <a:lstStyle/>
                    <a:p>
                      <a:r>
                        <a:rPr lang="en-US" dirty="0"/>
                        <a:t>Excellent</a:t>
                      </a:r>
                    </a:p>
                  </a:txBody>
                  <a:tcPr>
                    <a:solidFill>
                      <a:schemeClr val="bg1"/>
                    </a:solidFill>
                  </a:tcPr>
                </a:tc>
                <a:tc>
                  <a:txBody>
                    <a:bodyPr/>
                    <a:lstStyle/>
                    <a:p>
                      <a:r>
                        <a:rPr lang="en-US" dirty="0"/>
                        <a:t>Based on update rate</a:t>
                      </a:r>
                    </a:p>
                  </a:txBody>
                  <a:tcPr>
                    <a:solidFill>
                      <a:schemeClr val="bg1"/>
                    </a:solidFill>
                  </a:tcPr>
                </a:tc>
                <a:tc>
                  <a:txBody>
                    <a:bodyPr/>
                    <a:lstStyle/>
                    <a:p>
                      <a:r>
                        <a:rPr lang="en-US" dirty="0"/>
                        <a:t>Yes</a:t>
                      </a:r>
                    </a:p>
                  </a:txBody>
                  <a:tcPr>
                    <a:solidFill>
                      <a:schemeClr val="bg1"/>
                    </a:solidFill>
                  </a:tcPr>
                </a:tc>
                <a:extLst>
                  <a:ext uri="{0D108BD9-81ED-4DB2-BD59-A6C34878D82A}">
                    <a16:rowId xmlns:a16="http://schemas.microsoft.com/office/drawing/2014/main" val="477421133"/>
                  </a:ext>
                </a:extLst>
              </a:tr>
              <a:tr h="790359">
                <a:tc>
                  <a:txBody>
                    <a:bodyPr/>
                    <a:lstStyle/>
                    <a:p>
                      <a:r>
                        <a:rPr lang="en-US" dirty="0"/>
                        <a:t>Server-Centric</a:t>
                      </a:r>
                    </a:p>
                  </a:txBody>
                  <a:tcPr>
                    <a:solidFill>
                      <a:schemeClr val="bg1"/>
                    </a:solidFill>
                  </a:tcPr>
                </a:tc>
                <a:tc>
                  <a:txBody>
                    <a:bodyPr/>
                    <a:lstStyle/>
                    <a:p>
                      <a:r>
                        <a:rPr lang="en-US" dirty="0"/>
                        <a:t>Good</a:t>
                      </a:r>
                    </a:p>
                  </a:txBody>
                  <a:tcPr>
                    <a:solidFill>
                      <a:schemeClr val="bg1"/>
                    </a:solidFill>
                  </a:tcPr>
                </a:tc>
                <a:tc>
                  <a:txBody>
                    <a:bodyPr/>
                    <a:lstStyle/>
                    <a:p>
                      <a:r>
                        <a:rPr lang="en-US" dirty="0"/>
                        <a:t>Internet Roundtrip</a:t>
                      </a:r>
                    </a:p>
                  </a:txBody>
                  <a:tcPr>
                    <a:solidFill>
                      <a:schemeClr val="bg1"/>
                    </a:solidFill>
                  </a:tcPr>
                </a:tc>
                <a:tc>
                  <a:txBody>
                    <a:bodyPr/>
                    <a:lstStyle/>
                    <a:p>
                      <a:r>
                        <a:rPr lang="en-US" dirty="0"/>
                        <a:t>Can be high</a:t>
                      </a:r>
                    </a:p>
                  </a:txBody>
                  <a:tcPr>
                    <a:solidFill>
                      <a:schemeClr val="bg1"/>
                    </a:solidFill>
                  </a:tcPr>
                </a:tc>
                <a:tc>
                  <a:txBody>
                    <a:bodyPr/>
                    <a:lstStyle/>
                    <a:p>
                      <a:r>
                        <a:rPr lang="en-US" dirty="0"/>
                        <a:t>No</a:t>
                      </a:r>
                    </a:p>
                  </a:txBody>
                  <a:tcPr>
                    <a:solidFill>
                      <a:schemeClr val="bg1"/>
                    </a:solidFill>
                  </a:tcPr>
                </a:tc>
                <a:extLst>
                  <a:ext uri="{0D108BD9-81ED-4DB2-BD59-A6C34878D82A}">
                    <a16:rowId xmlns:a16="http://schemas.microsoft.com/office/drawing/2014/main" val="150983989"/>
                  </a:ext>
                </a:extLst>
              </a:tr>
              <a:tr h="451634">
                <a:tc>
                  <a:txBody>
                    <a:bodyPr/>
                    <a:lstStyle/>
                    <a:p>
                      <a:r>
                        <a:rPr lang="en-US" dirty="0"/>
                        <a:t>Back-end</a:t>
                      </a:r>
                    </a:p>
                  </a:txBody>
                  <a:tcPr>
                    <a:solidFill>
                      <a:schemeClr val="bg1"/>
                    </a:solidFill>
                  </a:tcPr>
                </a:tc>
                <a:tc>
                  <a:txBody>
                    <a:bodyPr/>
                    <a:lstStyle/>
                    <a:p>
                      <a:r>
                        <a:rPr lang="en-US" dirty="0"/>
                        <a:t>Variable</a:t>
                      </a:r>
                    </a:p>
                  </a:txBody>
                  <a:tcPr>
                    <a:solidFill>
                      <a:schemeClr val="bg1"/>
                    </a:solidFill>
                  </a:tcPr>
                </a:tc>
                <a:tc>
                  <a:txBody>
                    <a:bodyPr/>
                    <a:lstStyle/>
                    <a:p>
                      <a:r>
                        <a:rPr lang="en-US" dirty="0"/>
                        <a:t>Variable</a:t>
                      </a:r>
                    </a:p>
                  </a:txBody>
                  <a:tcPr>
                    <a:solidFill>
                      <a:schemeClr val="bg1"/>
                    </a:solidFill>
                  </a:tcPr>
                </a:tc>
                <a:tc>
                  <a:txBody>
                    <a:bodyPr/>
                    <a:lstStyle/>
                    <a:p>
                      <a:r>
                        <a:rPr lang="en-US" dirty="0"/>
                        <a:t>Variable</a:t>
                      </a:r>
                    </a:p>
                  </a:txBody>
                  <a:tcPr>
                    <a:solidFill>
                      <a:schemeClr val="bg1"/>
                    </a:solidFill>
                  </a:tcPr>
                </a:tc>
                <a:tc>
                  <a:txBody>
                    <a:bodyPr/>
                    <a:lstStyle/>
                    <a:p>
                      <a:r>
                        <a:rPr lang="en-US" dirty="0"/>
                        <a:t>Partial</a:t>
                      </a:r>
                    </a:p>
                  </a:txBody>
                  <a:tcPr>
                    <a:solidFill>
                      <a:schemeClr val="bg1"/>
                    </a:solidFill>
                  </a:tcPr>
                </a:tc>
                <a:extLst>
                  <a:ext uri="{0D108BD9-81ED-4DB2-BD59-A6C34878D82A}">
                    <a16:rowId xmlns:a16="http://schemas.microsoft.com/office/drawing/2014/main" val="3409246920"/>
                  </a:ext>
                </a:extLst>
              </a:tr>
              <a:tr h="451634">
                <a:tc>
                  <a:txBody>
                    <a:bodyPr/>
                    <a:lstStyle/>
                    <a:p>
                      <a:r>
                        <a:rPr lang="en-US" dirty="0"/>
                        <a:t>Hybrid</a:t>
                      </a:r>
                    </a:p>
                  </a:txBody>
                  <a:tcPr>
                    <a:solidFill>
                      <a:schemeClr val="bg1"/>
                    </a:solidFill>
                  </a:tcPr>
                </a:tc>
                <a:tc>
                  <a:txBody>
                    <a:bodyPr/>
                    <a:lstStyle/>
                    <a:p>
                      <a:r>
                        <a:rPr lang="en-US" dirty="0"/>
                        <a:t>??</a:t>
                      </a:r>
                    </a:p>
                  </a:txBody>
                  <a:tcPr>
                    <a:solidFill>
                      <a:schemeClr val="bg1"/>
                    </a:solidFill>
                  </a:tcPr>
                </a:tc>
                <a:tc>
                  <a:txBody>
                    <a:bodyPr/>
                    <a:lstStyle/>
                    <a:p>
                      <a:r>
                        <a:rPr lang="en-US" dirty="0"/>
                        <a:t>??</a:t>
                      </a:r>
                    </a:p>
                  </a:txBody>
                  <a:tcPr>
                    <a:solidFill>
                      <a:schemeClr val="bg1"/>
                    </a:solidFill>
                  </a:tcPr>
                </a:tc>
                <a:tc>
                  <a:txBody>
                    <a:bodyPr/>
                    <a:lstStyle/>
                    <a:p>
                      <a:r>
                        <a:rPr lang="en-US" dirty="0"/>
                        <a:t>??</a:t>
                      </a:r>
                    </a:p>
                  </a:txBody>
                  <a:tcPr>
                    <a:solidFill>
                      <a:schemeClr val="bg1"/>
                    </a:solidFill>
                  </a:tcPr>
                </a:tc>
                <a:tc>
                  <a:txBody>
                    <a:bodyPr/>
                    <a:lstStyle/>
                    <a:p>
                      <a:r>
                        <a:rPr lang="en-US" dirty="0"/>
                        <a:t>??</a:t>
                      </a:r>
                    </a:p>
                  </a:txBody>
                  <a:tcPr>
                    <a:solidFill>
                      <a:schemeClr val="bg1"/>
                    </a:solidFill>
                  </a:tcPr>
                </a:tc>
                <a:extLst>
                  <a:ext uri="{0D108BD9-81ED-4DB2-BD59-A6C34878D82A}">
                    <a16:rowId xmlns:a16="http://schemas.microsoft.com/office/drawing/2014/main" val="4016378081"/>
                  </a:ext>
                </a:extLst>
              </a:tr>
            </a:tbl>
          </a:graphicData>
        </a:graphic>
      </p:graphicFrame>
      <p:sp>
        <p:nvSpPr>
          <p:cNvPr id="7" name="Rectangle 6">
            <a:extLst>
              <a:ext uri="{FF2B5EF4-FFF2-40B4-BE49-F238E27FC236}">
                <a16:creationId xmlns:a16="http://schemas.microsoft.com/office/drawing/2014/main" id="{683562A5-A225-4D1D-8927-BFD4CA9E772C}"/>
              </a:ext>
            </a:extLst>
          </p:cNvPr>
          <p:cNvSpPr/>
          <p:nvPr/>
        </p:nvSpPr>
        <p:spPr>
          <a:xfrm>
            <a:off x="596348" y="3286540"/>
            <a:ext cx="11039061" cy="11131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4460F58-6F9A-4DA3-BDBD-7889A96577A3}"/>
              </a:ext>
            </a:extLst>
          </p:cNvPr>
          <p:cNvSpPr/>
          <p:nvPr/>
        </p:nvSpPr>
        <p:spPr>
          <a:xfrm>
            <a:off x="596348" y="4412974"/>
            <a:ext cx="11039061" cy="7951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1A6C416-36B2-430A-8FC8-C5AFB1233C0E}"/>
              </a:ext>
            </a:extLst>
          </p:cNvPr>
          <p:cNvSpPr/>
          <p:nvPr/>
        </p:nvSpPr>
        <p:spPr>
          <a:xfrm>
            <a:off x="314739" y="5208104"/>
            <a:ext cx="11039061" cy="4373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BE918CA-E5FC-4E53-B3BB-D17A14EDD549}"/>
              </a:ext>
            </a:extLst>
          </p:cNvPr>
          <p:cNvSpPr/>
          <p:nvPr/>
        </p:nvSpPr>
        <p:spPr>
          <a:xfrm>
            <a:off x="455543" y="5658678"/>
            <a:ext cx="11039061" cy="9409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898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96D6-1862-40E4-AEF7-C4A1BA70CCB6}"/>
              </a:ext>
            </a:extLst>
          </p:cNvPr>
          <p:cNvSpPr>
            <a:spLocks noGrp="1"/>
          </p:cNvSpPr>
          <p:nvPr>
            <p:ph type="title"/>
          </p:nvPr>
        </p:nvSpPr>
        <p:spPr>
          <a:xfrm>
            <a:off x="838200" y="-304178"/>
            <a:ext cx="10515600" cy="1325563"/>
          </a:xfrm>
        </p:spPr>
        <p:txBody>
          <a:bodyPr/>
          <a:lstStyle/>
          <a:p>
            <a:r>
              <a:rPr lang="en-US" dirty="0">
                <a:latin typeface="Yantiq" panose="02000503000000000000" pitchFamily="2" charset="0"/>
              </a:rPr>
              <a:t>Examples of Where Intelligence Lives</a:t>
            </a:r>
          </a:p>
        </p:txBody>
      </p:sp>
      <p:sp>
        <p:nvSpPr>
          <p:cNvPr id="13" name="Content Placeholder 2">
            <a:extLst>
              <a:ext uri="{FF2B5EF4-FFF2-40B4-BE49-F238E27FC236}">
                <a16:creationId xmlns:a16="http://schemas.microsoft.com/office/drawing/2014/main" id="{50F3C2DF-E2D0-4861-89B1-265B583D94AE}"/>
              </a:ext>
            </a:extLst>
          </p:cNvPr>
          <p:cNvSpPr>
            <a:spLocks noGrp="1"/>
          </p:cNvSpPr>
          <p:nvPr>
            <p:ph sz="half" idx="1"/>
          </p:nvPr>
        </p:nvSpPr>
        <p:spPr>
          <a:xfrm>
            <a:off x="838200" y="1156322"/>
            <a:ext cx="5181600" cy="4084981"/>
          </a:xfrm>
        </p:spPr>
        <p:txBody>
          <a:bodyPr>
            <a:normAutofit fontScale="77500" lnSpcReduction="20000"/>
          </a:bodyPr>
          <a:lstStyle/>
          <a:p>
            <a:r>
              <a:rPr lang="en-US" dirty="0"/>
              <a:t>Kinect</a:t>
            </a:r>
          </a:p>
          <a:p>
            <a:pPr lvl="1"/>
            <a:endParaRPr lang="en-US" dirty="0"/>
          </a:p>
          <a:p>
            <a:pPr lvl="1"/>
            <a:endParaRPr lang="en-US" dirty="0"/>
          </a:p>
          <a:p>
            <a:pPr lvl="1"/>
            <a:endParaRPr lang="en-US" dirty="0"/>
          </a:p>
          <a:p>
            <a:pPr lvl="1"/>
            <a:endParaRPr lang="en-US" dirty="0"/>
          </a:p>
          <a:p>
            <a:endParaRPr lang="en-US" dirty="0"/>
          </a:p>
          <a:p>
            <a:r>
              <a:rPr lang="en-US" dirty="0"/>
              <a:t>Anti-Phishing</a:t>
            </a:r>
          </a:p>
          <a:p>
            <a:endParaRPr lang="en-US" dirty="0"/>
          </a:p>
          <a:p>
            <a:endParaRPr lang="en-US" dirty="0"/>
          </a:p>
          <a:p>
            <a:endParaRPr lang="en-US" dirty="0"/>
          </a:p>
          <a:p>
            <a:pPr marL="0" indent="0">
              <a:buNone/>
            </a:pPr>
            <a:endParaRPr lang="en-US" dirty="0"/>
          </a:p>
          <a:p>
            <a:r>
              <a:rPr lang="en-US" dirty="0"/>
              <a:t>Online Shopping</a:t>
            </a:r>
          </a:p>
        </p:txBody>
      </p:sp>
      <p:sp>
        <p:nvSpPr>
          <p:cNvPr id="3" name="Content Placeholder 2">
            <a:extLst>
              <a:ext uri="{FF2B5EF4-FFF2-40B4-BE49-F238E27FC236}">
                <a16:creationId xmlns:a16="http://schemas.microsoft.com/office/drawing/2014/main" id="{9658532B-A730-4AC6-B4C1-76C0D4DCA8DF}"/>
              </a:ext>
            </a:extLst>
          </p:cNvPr>
          <p:cNvSpPr>
            <a:spLocks noGrp="1"/>
          </p:cNvSpPr>
          <p:nvPr>
            <p:ph sz="half" idx="2"/>
          </p:nvPr>
        </p:nvSpPr>
        <p:spPr>
          <a:xfrm>
            <a:off x="6172200" y="1156322"/>
            <a:ext cx="5181600" cy="4351338"/>
          </a:xfrm>
        </p:spPr>
        <p:txBody>
          <a:bodyPr>
            <a:normAutofit fontScale="77500" lnSpcReduction="20000"/>
          </a:bodyPr>
          <a:lstStyle/>
          <a:p>
            <a:r>
              <a:rPr lang="en-US" dirty="0"/>
              <a:t>Self-Driving Car</a:t>
            </a:r>
          </a:p>
          <a:p>
            <a:endParaRPr lang="en-US" dirty="0"/>
          </a:p>
          <a:p>
            <a:endParaRPr lang="en-US" dirty="0"/>
          </a:p>
          <a:p>
            <a:endParaRPr lang="en-US" dirty="0"/>
          </a:p>
          <a:p>
            <a:endParaRPr lang="en-US" dirty="0"/>
          </a:p>
          <a:p>
            <a:r>
              <a:rPr lang="en-US" dirty="0"/>
              <a:t>Sprinkler Controller</a:t>
            </a:r>
          </a:p>
          <a:p>
            <a:endParaRPr lang="en-US" dirty="0"/>
          </a:p>
          <a:p>
            <a:endParaRPr lang="en-US" dirty="0"/>
          </a:p>
          <a:p>
            <a:endParaRPr lang="en-US" dirty="0"/>
          </a:p>
          <a:p>
            <a:endParaRPr lang="en-US" dirty="0"/>
          </a:p>
          <a:p>
            <a:r>
              <a:rPr lang="en-US" dirty="0"/>
              <a:t>Composition Assistant</a:t>
            </a:r>
          </a:p>
          <a:p>
            <a:endParaRPr lang="en-US" dirty="0"/>
          </a:p>
        </p:txBody>
      </p:sp>
      <p:graphicFrame>
        <p:nvGraphicFramePr>
          <p:cNvPr id="7" name="Table 6">
            <a:extLst>
              <a:ext uri="{FF2B5EF4-FFF2-40B4-BE49-F238E27FC236}">
                <a16:creationId xmlns:a16="http://schemas.microsoft.com/office/drawing/2014/main" id="{CFBBA441-D87C-4DA8-B077-D9FCA24B8E8A}"/>
              </a:ext>
            </a:extLst>
          </p:cNvPr>
          <p:cNvGraphicFramePr>
            <a:graphicFrameLocks noGrp="1"/>
          </p:cNvGraphicFramePr>
          <p:nvPr>
            <p:extLst>
              <p:ext uri="{D42A27DB-BD31-4B8C-83A1-F6EECF244321}">
                <p14:modId xmlns:p14="http://schemas.microsoft.com/office/powerpoint/2010/main" val="3837301665"/>
              </p:ext>
            </p:extLst>
          </p:nvPr>
        </p:nvGraphicFramePr>
        <p:xfrm>
          <a:off x="1400406" y="1477791"/>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Not Important</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Critical</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Not Key Factor</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Important</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Client Centric</a:t>
                      </a:r>
                    </a:p>
                  </a:txBody>
                  <a:tcPr/>
                </a:tc>
                <a:extLst>
                  <a:ext uri="{0D108BD9-81ED-4DB2-BD59-A6C34878D82A}">
                    <a16:rowId xmlns:a16="http://schemas.microsoft.com/office/drawing/2014/main" val="1117486750"/>
                  </a:ext>
                </a:extLst>
              </a:tr>
            </a:tbl>
          </a:graphicData>
        </a:graphic>
      </p:graphicFrame>
      <p:graphicFrame>
        <p:nvGraphicFramePr>
          <p:cNvPr id="15" name="Table 14">
            <a:extLst>
              <a:ext uri="{FF2B5EF4-FFF2-40B4-BE49-F238E27FC236}">
                <a16:creationId xmlns:a16="http://schemas.microsoft.com/office/drawing/2014/main" id="{57611F37-5D31-4E6B-AE45-A6EC9C162A84}"/>
              </a:ext>
            </a:extLst>
          </p:cNvPr>
          <p:cNvGraphicFramePr>
            <a:graphicFrameLocks noGrp="1"/>
          </p:cNvGraphicFramePr>
          <p:nvPr>
            <p:extLst>
              <p:ext uri="{D42A27DB-BD31-4B8C-83A1-F6EECF244321}">
                <p14:modId xmlns:p14="http://schemas.microsoft.com/office/powerpoint/2010/main" val="1776091374"/>
              </p:ext>
            </p:extLst>
          </p:nvPr>
        </p:nvGraphicFramePr>
        <p:xfrm>
          <a:off x="1400406" y="3331991"/>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Critical</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Medium Important</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Important</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Not Important</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Hybrid (ALL)</a:t>
                      </a:r>
                    </a:p>
                  </a:txBody>
                  <a:tcPr/>
                </a:tc>
                <a:extLst>
                  <a:ext uri="{0D108BD9-81ED-4DB2-BD59-A6C34878D82A}">
                    <a16:rowId xmlns:a16="http://schemas.microsoft.com/office/drawing/2014/main" val="1117486750"/>
                  </a:ext>
                </a:extLst>
              </a:tr>
            </a:tbl>
          </a:graphicData>
        </a:graphic>
      </p:graphicFrame>
      <p:graphicFrame>
        <p:nvGraphicFramePr>
          <p:cNvPr id="17" name="Table 16">
            <a:extLst>
              <a:ext uri="{FF2B5EF4-FFF2-40B4-BE49-F238E27FC236}">
                <a16:creationId xmlns:a16="http://schemas.microsoft.com/office/drawing/2014/main" id="{B7B96BE8-5025-4296-96F9-F397595E4D03}"/>
              </a:ext>
            </a:extLst>
          </p:cNvPr>
          <p:cNvGraphicFramePr>
            <a:graphicFrameLocks noGrp="1"/>
          </p:cNvGraphicFramePr>
          <p:nvPr>
            <p:extLst>
              <p:ext uri="{D42A27DB-BD31-4B8C-83A1-F6EECF244321}">
                <p14:modId xmlns:p14="http://schemas.microsoft.com/office/powerpoint/2010/main" val="4122633678"/>
              </p:ext>
            </p:extLst>
          </p:nvPr>
        </p:nvGraphicFramePr>
        <p:xfrm>
          <a:off x="1400406" y="5186191"/>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Medium Important</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Very Important</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Very Important</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Not Important</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Server / Backend</a:t>
                      </a:r>
                    </a:p>
                  </a:txBody>
                  <a:tcPr/>
                </a:tc>
                <a:extLst>
                  <a:ext uri="{0D108BD9-81ED-4DB2-BD59-A6C34878D82A}">
                    <a16:rowId xmlns:a16="http://schemas.microsoft.com/office/drawing/2014/main" val="1117486750"/>
                  </a:ext>
                </a:extLst>
              </a:tr>
            </a:tbl>
          </a:graphicData>
        </a:graphic>
      </p:graphicFrame>
      <p:graphicFrame>
        <p:nvGraphicFramePr>
          <p:cNvPr id="18" name="Table 17">
            <a:extLst>
              <a:ext uri="{FF2B5EF4-FFF2-40B4-BE49-F238E27FC236}">
                <a16:creationId xmlns:a16="http://schemas.microsoft.com/office/drawing/2014/main" id="{26336D23-42A4-42AB-821E-FD70CB609CDA}"/>
              </a:ext>
            </a:extLst>
          </p:cNvPr>
          <p:cNvGraphicFramePr>
            <a:graphicFrameLocks noGrp="1"/>
          </p:cNvGraphicFramePr>
          <p:nvPr>
            <p:extLst>
              <p:ext uri="{D42A27DB-BD31-4B8C-83A1-F6EECF244321}">
                <p14:modId xmlns:p14="http://schemas.microsoft.com/office/powerpoint/2010/main" val="1867396621"/>
              </p:ext>
            </p:extLst>
          </p:nvPr>
        </p:nvGraphicFramePr>
        <p:xfrm>
          <a:off x="6602432" y="1477791"/>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Important</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Critical</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Important (?)</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Critical</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Client Centric</a:t>
                      </a:r>
                    </a:p>
                  </a:txBody>
                  <a:tcPr/>
                </a:tc>
                <a:extLst>
                  <a:ext uri="{0D108BD9-81ED-4DB2-BD59-A6C34878D82A}">
                    <a16:rowId xmlns:a16="http://schemas.microsoft.com/office/drawing/2014/main" val="1117486750"/>
                  </a:ext>
                </a:extLst>
              </a:tr>
            </a:tbl>
          </a:graphicData>
        </a:graphic>
      </p:graphicFrame>
      <p:graphicFrame>
        <p:nvGraphicFramePr>
          <p:cNvPr id="20" name="Table 19">
            <a:extLst>
              <a:ext uri="{FF2B5EF4-FFF2-40B4-BE49-F238E27FC236}">
                <a16:creationId xmlns:a16="http://schemas.microsoft.com/office/drawing/2014/main" id="{29DB0E62-C760-4834-B7BF-07362BD5D59C}"/>
              </a:ext>
            </a:extLst>
          </p:cNvPr>
          <p:cNvGraphicFramePr>
            <a:graphicFrameLocks noGrp="1"/>
          </p:cNvGraphicFramePr>
          <p:nvPr>
            <p:extLst>
              <p:ext uri="{D42A27DB-BD31-4B8C-83A1-F6EECF244321}">
                <p14:modId xmlns:p14="http://schemas.microsoft.com/office/powerpoint/2010/main" val="4251921167"/>
              </p:ext>
            </p:extLst>
          </p:nvPr>
        </p:nvGraphicFramePr>
        <p:xfrm>
          <a:off x="6602432" y="3327237"/>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Slow Okay</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Not Important</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Important (?)</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Critical</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Backend (Cache)</a:t>
                      </a:r>
                    </a:p>
                  </a:txBody>
                  <a:tcPr/>
                </a:tc>
                <a:extLst>
                  <a:ext uri="{0D108BD9-81ED-4DB2-BD59-A6C34878D82A}">
                    <a16:rowId xmlns:a16="http://schemas.microsoft.com/office/drawing/2014/main" val="1117486750"/>
                  </a:ext>
                </a:extLst>
              </a:tr>
            </a:tbl>
          </a:graphicData>
        </a:graphic>
      </p:graphicFrame>
      <p:graphicFrame>
        <p:nvGraphicFramePr>
          <p:cNvPr id="21" name="Table 20">
            <a:extLst>
              <a:ext uri="{FF2B5EF4-FFF2-40B4-BE49-F238E27FC236}">
                <a16:creationId xmlns:a16="http://schemas.microsoft.com/office/drawing/2014/main" id="{24A5E93A-A60F-44E2-A292-33997DF9BE1B}"/>
              </a:ext>
            </a:extLst>
          </p:cNvPr>
          <p:cNvGraphicFramePr>
            <a:graphicFrameLocks noGrp="1"/>
          </p:cNvGraphicFramePr>
          <p:nvPr>
            <p:extLst>
              <p:ext uri="{D42A27DB-BD31-4B8C-83A1-F6EECF244321}">
                <p14:modId xmlns:p14="http://schemas.microsoft.com/office/powerpoint/2010/main" val="239267175"/>
              </p:ext>
            </p:extLst>
          </p:nvPr>
        </p:nvGraphicFramePr>
        <p:xfrm>
          <a:off x="6602432" y="5136983"/>
          <a:ext cx="2737962" cy="1295400"/>
        </p:xfrm>
        <a:graphic>
          <a:graphicData uri="http://schemas.openxmlformats.org/drawingml/2006/table">
            <a:tbl>
              <a:tblPr firstRow="1" bandRow="1">
                <a:tableStyleId>{5940675A-B579-460E-94D1-54222C63F5DA}</a:tableStyleId>
              </a:tblPr>
              <a:tblGrid>
                <a:gridCol w="1465342">
                  <a:extLst>
                    <a:ext uri="{9D8B030D-6E8A-4147-A177-3AD203B41FA5}">
                      <a16:colId xmlns:a16="http://schemas.microsoft.com/office/drawing/2014/main" val="1645733579"/>
                    </a:ext>
                  </a:extLst>
                </a:gridCol>
                <a:gridCol w="1272620">
                  <a:extLst>
                    <a:ext uri="{9D8B030D-6E8A-4147-A177-3AD203B41FA5}">
                      <a16:colId xmlns:a16="http://schemas.microsoft.com/office/drawing/2014/main" val="2508803130"/>
                    </a:ext>
                  </a:extLst>
                </a:gridCol>
              </a:tblGrid>
              <a:tr h="147502">
                <a:tc>
                  <a:txBody>
                    <a:bodyPr/>
                    <a:lstStyle/>
                    <a:p>
                      <a:r>
                        <a:rPr lang="en-US" sz="1100" dirty="0"/>
                        <a:t>Latency in Updating</a:t>
                      </a:r>
                    </a:p>
                  </a:txBody>
                  <a:tcPr/>
                </a:tc>
                <a:tc>
                  <a:txBody>
                    <a:bodyPr/>
                    <a:lstStyle/>
                    <a:p>
                      <a:r>
                        <a:rPr lang="en-US" sz="1100" dirty="0"/>
                        <a:t>Slow Okay</a:t>
                      </a:r>
                    </a:p>
                  </a:txBody>
                  <a:tcPr/>
                </a:tc>
                <a:extLst>
                  <a:ext uri="{0D108BD9-81ED-4DB2-BD59-A6C34878D82A}">
                    <a16:rowId xmlns:a16="http://schemas.microsoft.com/office/drawing/2014/main" val="3764925603"/>
                  </a:ext>
                </a:extLst>
              </a:tr>
              <a:tr h="147502">
                <a:tc>
                  <a:txBody>
                    <a:bodyPr/>
                    <a:lstStyle/>
                    <a:p>
                      <a:r>
                        <a:rPr lang="en-US" sz="1100" dirty="0"/>
                        <a:t>Latency in Execution</a:t>
                      </a:r>
                    </a:p>
                  </a:txBody>
                  <a:tcPr/>
                </a:tc>
                <a:tc>
                  <a:txBody>
                    <a:bodyPr/>
                    <a:lstStyle/>
                    <a:p>
                      <a:r>
                        <a:rPr lang="en-US" sz="1100" dirty="0"/>
                        <a:t>Important</a:t>
                      </a:r>
                    </a:p>
                  </a:txBody>
                  <a:tcPr/>
                </a:tc>
                <a:extLst>
                  <a:ext uri="{0D108BD9-81ED-4DB2-BD59-A6C34878D82A}">
                    <a16:rowId xmlns:a16="http://schemas.microsoft.com/office/drawing/2014/main" val="1641379751"/>
                  </a:ext>
                </a:extLst>
              </a:tr>
              <a:tr h="147502">
                <a:tc>
                  <a:txBody>
                    <a:bodyPr/>
                    <a:lstStyle/>
                    <a:p>
                      <a:r>
                        <a:rPr lang="en-US" sz="1100" dirty="0"/>
                        <a:t>Cost of Operation</a:t>
                      </a:r>
                    </a:p>
                  </a:txBody>
                  <a:tcPr/>
                </a:tc>
                <a:tc>
                  <a:txBody>
                    <a:bodyPr/>
                    <a:lstStyle/>
                    <a:p>
                      <a:r>
                        <a:rPr lang="en-US" sz="1100" dirty="0"/>
                        <a:t>Important (?)</a:t>
                      </a:r>
                    </a:p>
                  </a:txBody>
                  <a:tcPr/>
                </a:tc>
                <a:extLst>
                  <a:ext uri="{0D108BD9-81ED-4DB2-BD59-A6C34878D82A}">
                    <a16:rowId xmlns:a16="http://schemas.microsoft.com/office/drawing/2014/main" val="3148679613"/>
                  </a:ext>
                </a:extLst>
              </a:tr>
              <a:tr h="147502">
                <a:tc>
                  <a:txBody>
                    <a:bodyPr/>
                    <a:lstStyle/>
                    <a:p>
                      <a:r>
                        <a:rPr lang="en-US" sz="1100" dirty="0"/>
                        <a:t>Offline Operation</a:t>
                      </a:r>
                    </a:p>
                  </a:txBody>
                  <a:tcPr/>
                </a:tc>
                <a:tc>
                  <a:txBody>
                    <a:bodyPr/>
                    <a:lstStyle/>
                    <a:p>
                      <a:r>
                        <a:rPr lang="en-US" sz="1100" dirty="0"/>
                        <a:t>Important</a:t>
                      </a:r>
                    </a:p>
                  </a:txBody>
                  <a:tcPr/>
                </a:tc>
                <a:extLst>
                  <a:ext uri="{0D108BD9-81ED-4DB2-BD59-A6C34878D82A}">
                    <a16:rowId xmlns:a16="http://schemas.microsoft.com/office/drawing/2014/main" val="2255402793"/>
                  </a:ext>
                </a:extLst>
              </a:tr>
              <a:tr h="147502">
                <a:tc>
                  <a:txBody>
                    <a:bodyPr/>
                    <a:lstStyle/>
                    <a:p>
                      <a:r>
                        <a:rPr lang="en-US" sz="1100" dirty="0"/>
                        <a:t>Solution (?)</a:t>
                      </a:r>
                    </a:p>
                  </a:txBody>
                  <a:tcPr/>
                </a:tc>
                <a:tc>
                  <a:txBody>
                    <a:bodyPr/>
                    <a:lstStyle/>
                    <a:p>
                      <a:r>
                        <a:rPr lang="en-US" sz="1100" b="1" dirty="0"/>
                        <a:t>Server / Client</a:t>
                      </a:r>
                    </a:p>
                  </a:txBody>
                  <a:tcPr/>
                </a:tc>
                <a:extLst>
                  <a:ext uri="{0D108BD9-81ED-4DB2-BD59-A6C34878D82A}">
                    <a16:rowId xmlns:a16="http://schemas.microsoft.com/office/drawing/2014/main" val="1117486750"/>
                  </a:ext>
                </a:extLst>
              </a:tr>
            </a:tbl>
          </a:graphicData>
        </a:graphic>
      </p:graphicFrame>
      <p:sp>
        <p:nvSpPr>
          <p:cNvPr id="4" name="Rectangle 3">
            <a:extLst>
              <a:ext uri="{FF2B5EF4-FFF2-40B4-BE49-F238E27FC236}">
                <a16:creationId xmlns:a16="http://schemas.microsoft.com/office/drawing/2014/main" id="{748C91C7-73EA-408B-B871-2DE7B388336D}"/>
              </a:ext>
            </a:extLst>
          </p:cNvPr>
          <p:cNvSpPr/>
          <p:nvPr/>
        </p:nvSpPr>
        <p:spPr>
          <a:xfrm>
            <a:off x="2913088" y="2555834"/>
            <a:ext cx="916899"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C1BBA70-C741-477E-98B3-4752B0831272}"/>
              </a:ext>
            </a:extLst>
          </p:cNvPr>
          <p:cNvSpPr/>
          <p:nvPr/>
        </p:nvSpPr>
        <p:spPr>
          <a:xfrm>
            <a:off x="2913088" y="4427776"/>
            <a:ext cx="916899"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664BF5-99EC-4D6C-82B0-90DFF416C067}"/>
              </a:ext>
            </a:extLst>
          </p:cNvPr>
          <p:cNvSpPr/>
          <p:nvPr/>
        </p:nvSpPr>
        <p:spPr>
          <a:xfrm>
            <a:off x="2913088" y="6267502"/>
            <a:ext cx="1089286"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6" name="Rectangle 15">
            <a:extLst>
              <a:ext uri="{FF2B5EF4-FFF2-40B4-BE49-F238E27FC236}">
                <a16:creationId xmlns:a16="http://schemas.microsoft.com/office/drawing/2014/main" id="{9B6711B8-CAC5-481C-9E30-124E1AD72C7E}"/>
              </a:ext>
            </a:extLst>
          </p:cNvPr>
          <p:cNvSpPr/>
          <p:nvPr/>
        </p:nvSpPr>
        <p:spPr>
          <a:xfrm>
            <a:off x="8167141" y="2576664"/>
            <a:ext cx="1089286"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9" name="Rectangle 18">
            <a:extLst>
              <a:ext uri="{FF2B5EF4-FFF2-40B4-BE49-F238E27FC236}">
                <a16:creationId xmlns:a16="http://schemas.microsoft.com/office/drawing/2014/main" id="{A2932662-6AC3-458A-B65D-FC21B8EFE7D8}"/>
              </a:ext>
            </a:extLst>
          </p:cNvPr>
          <p:cNvSpPr/>
          <p:nvPr/>
        </p:nvSpPr>
        <p:spPr>
          <a:xfrm>
            <a:off x="8167141" y="4430011"/>
            <a:ext cx="1089286"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2" name="Rectangle 21">
            <a:extLst>
              <a:ext uri="{FF2B5EF4-FFF2-40B4-BE49-F238E27FC236}">
                <a16:creationId xmlns:a16="http://schemas.microsoft.com/office/drawing/2014/main" id="{DAC2CA4B-E448-44CB-B533-F5C9DED87146}"/>
              </a:ext>
            </a:extLst>
          </p:cNvPr>
          <p:cNvSpPr/>
          <p:nvPr/>
        </p:nvSpPr>
        <p:spPr>
          <a:xfrm>
            <a:off x="8094688" y="6247252"/>
            <a:ext cx="1089286" cy="164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280127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3">
                                            <p:txEl>
                                              <p:pRg st="6" end="6"/>
                                            </p:txEl>
                                          </p:spTgt>
                                        </p:tgtEl>
                                        <p:attrNameLst>
                                          <p:attrName>style.visibility</p:attrName>
                                        </p:attrNameLst>
                                      </p:cBhvr>
                                      <p:to>
                                        <p:strVal val="visible"/>
                                      </p:to>
                                    </p:set>
                                    <p:anim calcmode="lin" valueType="num">
                                      <p:cBhvr additive="base">
                                        <p:cTn id="11"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11" end="11"/>
                                            </p:txEl>
                                          </p:spTgt>
                                        </p:tgtEl>
                                        <p:attrNameLst>
                                          <p:attrName>style.visibility</p:attrName>
                                        </p:attrNameLst>
                                      </p:cBhvr>
                                      <p:to>
                                        <p:strVal val="visible"/>
                                      </p:to>
                                    </p:set>
                                    <p:anim calcmode="lin" valueType="num">
                                      <p:cBhvr additive="base">
                                        <p:cTn id="25" dur="500" fill="hold"/>
                                        <p:tgtEl>
                                          <p:spTgt spid="13">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11" end="1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 calcmode="lin" valueType="num">
                                      <p:cBhvr additive="base">
                                        <p:cTn id="3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additive="base">
                                        <p:cTn id="5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4" grpId="0" animBg="1"/>
      <p:bldP spid="16" grpId="0" animBg="1"/>
      <p:bldP spid="19"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4BD7E-CA96-44F5-8BD9-739B7E9462CF}"/>
              </a:ext>
            </a:extLst>
          </p:cNvPr>
          <p:cNvSpPr>
            <a:spLocks noGrp="1"/>
          </p:cNvSpPr>
          <p:nvPr>
            <p:ph type="title"/>
          </p:nvPr>
        </p:nvSpPr>
        <p:spPr/>
        <p:txBody>
          <a:bodyPr/>
          <a:lstStyle/>
          <a:p>
            <a:r>
              <a:rPr lang="en-US" dirty="0"/>
              <a:t>Intelligence Management</a:t>
            </a:r>
          </a:p>
        </p:txBody>
      </p:sp>
      <p:sp>
        <p:nvSpPr>
          <p:cNvPr id="3" name="Content Placeholder 2">
            <a:extLst>
              <a:ext uri="{FF2B5EF4-FFF2-40B4-BE49-F238E27FC236}">
                <a16:creationId xmlns:a16="http://schemas.microsoft.com/office/drawing/2014/main" id="{2E6B1F3D-E429-4C0B-B37C-3ACC7C6F980B}"/>
              </a:ext>
            </a:extLst>
          </p:cNvPr>
          <p:cNvSpPr>
            <a:spLocks noGrp="1"/>
          </p:cNvSpPr>
          <p:nvPr>
            <p:ph idx="1"/>
          </p:nvPr>
        </p:nvSpPr>
        <p:spPr>
          <a:xfrm>
            <a:off x="838199" y="1825625"/>
            <a:ext cx="4403104" cy="4351338"/>
          </a:xfrm>
        </p:spPr>
        <p:txBody>
          <a:bodyPr>
            <a:normAutofit fontScale="70000" lnSpcReduction="20000"/>
          </a:bodyPr>
          <a:lstStyle/>
          <a:p>
            <a:r>
              <a:rPr lang="en-US" dirty="0"/>
              <a:t>Process of getting new models deployed safely, repeatably, at scale.</a:t>
            </a:r>
          </a:p>
          <a:p>
            <a:endParaRPr lang="en-US" dirty="0"/>
          </a:p>
          <a:p>
            <a:r>
              <a:rPr lang="en-US" dirty="0"/>
              <a:t>Complexity</a:t>
            </a:r>
          </a:p>
          <a:p>
            <a:pPr lvl="1"/>
            <a:r>
              <a:rPr lang="en-US" dirty="0"/>
              <a:t>Many models</a:t>
            </a:r>
          </a:p>
          <a:p>
            <a:pPr lvl="1"/>
            <a:r>
              <a:rPr lang="en-US" dirty="0"/>
              <a:t>Living multiple places</a:t>
            </a:r>
          </a:p>
          <a:p>
            <a:pPr lvl="1"/>
            <a:r>
              <a:rPr lang="en-US" dirty="0"/>
              <a:t>Comes from many sources</a:t>
            </a:r>
          </a:p>
          <a:p>
            <a:pPr lvl="1"/>
            <a:r>
              <a:rPr lang="en-US" dirty="0"/>
              <a:t>Interdependencies</a:t>
            </a:r>
          </a:p>
          <a:p>
            <a:pPr lvl="1"/>
            <a:endParaRPr lang="en-US" dirty="0"/>
          </a:p>
          <a:p>
            <a:r>
              <a:rPr lang="en-US" dirty="0"/>
              <a:t>Frequency</a:t>
            </a:r>
          </a:p>
          <a:p>
            <a:pPr lvl="1"/>
            <a:r>
              <a:rPr lang="en-US" dirty="0"/>
              <a:t>Hourly for three years…</a:t>
            </a:r>
          </a:p>
          <a:p>
            <a:pPr lvl="1"/>
            <a:r>
              <a:rPr lang="en-US" dirty="0"/>
              <a:t>~26,000 times</a:t>
            </a:r>
          </a:p>
          <a:p>
            <a:pPr lvl="1"/>
            <a:endParaRPr lang="en-US" dirty="0"/>
          </a:p>
          <a:p>
            <a:r>
              <a:rPr lang="en-US" dirty="0"/>
              <a:t>Long-lived Human Systems</a:t>
            </a:r>
          </a:p>
          <a:p>
            <a:pPr lvl="1"/>
            <a:r>
              <a:rPr lang="en-US" dirty="0"/>
              <a:t>Staff Turnover</a:t>
            </a:r>
          </a:p>
          <a:p>
            <a:pPr lvl="1"/>
            <a:r>
              <a:rPr lang="en-US" dirty="0"/>
              <a:t>Skill set of model deployers</a:t>
            </a:r>
          </a:p>
        </p:txBody>
      </p:sp>
      <p:sp>
        <p:nvSpPr>
          <p:cNvPr id="4" name="TextBox 3">
            <a:extLst>
              <a:ext uri="{FF2B5EF4-FFF2-40B4-BE49-F238E27FC236}">
                <a16:creationId xmlns:a16="http://schemas.microsoft.com/office/drawing/2014/main" id="{B7B46C18-C311-44C6-B87C-E24807179D6F}"/>
              </a:ext>
            </a:extLst>
          </p:cNvPr>
          <p:cNvSpPr txBox="1"/>
          <p:nvPr/>
        </p:nvSpPr>
        <p:spPr>
          <a:xfrm>
            <a:off x="6447934" y="1825625"/>
            <a:ext cx="4905866" cy="1200329"/>
          </a:xfrm>
          <a:prstGeom prst="rect">
            <a:avLst/>
          </a:prstGeom>
          <a:noFill/>
          <a:ln>
            <a:solidFill>
              <a:schemeClr val="tx1">
                <a:lumMod val="50000"/>
                <a:lumOff val="50000"/>
              </a:schemeClr>
            </a:solidFill>
          </a:ln>
        </p:spPr>
        <p:txBody>
          <a:bodyPr wrap="square" rtlCol="0">
            <a:spAutoFit/>
          </a:bodyPr>
          <a:lstStyle/>
          <a:p>
            <a:endParaRPr lang="en-US" dirty="0"/>
          </a:p>
          <a:p>
            <a:r>
              <a:rPr lang="en-US" dirty="0"/>
              <a:t>&gt;&gt; Copy $</a:t>
            </a:r>
            <a:r>
              <a:rPr lang="en-US" dirty="0" err="1"/>
              <a:t>NewModelPath</a:t>
            </a:r>
            <a:r>
              <a:rPr lang="en-US" dirty="0"/>
              <a:t> $</a:t>
            </a:r>
            <a:r>
              <a:rPr lang="en-US" dirty="0" err="1"/>
              <a:t>DeployedModelPath</a:t>
            </a:r>
            <a:endParaRPr lang="en-US" dirty="0"/>
          </a:p>
          <a:p>
            <a:r>
              <a:rPr lang="en-US" dirty="0"/>
              <a:t>&gt;&gt; RestartService.exe</a:t>
            </a:r>
          </a:p>
          <a:p>
            <a:endParaRPr lang="en-US" dirty="0"/>
          </a:p>
        </p:txBody>
      </p:sp>
      <p:sp>
        <p:nvSpPr>
          <p:cNvPr id="6" name="TextBox 5">
            <a:extLst>
              <a:ext uri="{FF2B5EF4-FFF2-40B4-BE49-F238E27FC236}">
                <a16:creationId xmlns:a16="http://schemas.microsoft.com/office/drawing/2014/main" id="{80C48D24-A992-47A3-88EA-A1B5137A218B}"/>
              </a:ext>
            </a:extLst>
          </p:cNvPr>
          <p:cNvSpPr txBox="1"/>
          <p:nvPr/>
        </p:nvSpPr>
        <p:spPr>
          <a:xfrm>
            <a:off x="7267727" y="1506022"/>
            <a:ext cx="3266279" cy="369332"/>
          </a:xfrm>
          <a:prstGeom prst="rect">
            <a:avLst/>
          </a:prstGeom>
          <a:noFill/>
        </p:spPr>
        <p:txBody>
          <a:bodyPr wrap="none" rtlCol="0">
            <a:spAutoFit/>
          </a:bodyPr>
          <a:lstStyle/>
          <a:p>
            <a:r>
              <a:rPr lang="en-US" dirty="0"/>
              <a:t>Simple Intelligence Management</a:t>
            </a:r>
          </a:p>
        </p:txBody>
      </p:sp>
      <p:sp>
        <p:nvSpPr>
          <p:cNvPr id="7" name="Content Placeholder 2">
            <a:extLst>
              <a:ext uri="{FF2B5EF4-FFF2-40B4-BE49-F238E27FC236}">
                <a16:creationId xmlns:a16="http://schemas.microsoft.com/office/drawing/2014/main" id="{8E375294-37AB-423C-B0D9-CC28D6B2E609}"/>
              </a:ext>
            </a:extLst>
          </p:cNvPr>
          <p:cNvSpPr txBox="1">
            <a:spLocks/>
          </p:cNvSpPr>
          <p:nvPr/>
        </p:nvSpPr>
        <p:spPr>
          <a:xfrm>
            <a:off x="6447934" y="3832047"/>
            <a:ext cx="4403104" cy="24933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Risk of:</a:t>
            </a:r>
          </a:p>
          <a:p>
            <a:pPr lvl="1"/>
            <a:r>
              <a:rPr lang="en-US" dirty="0"/>
              <a:t>High cost</a:t>
            </a:r>
          </a:p>
          <a:p>
            <a:pPr lvl="1"/>
            <a:r>
              <a:rPr lang="en-US" dirty="0"/>
              <a:t>Error prone</a:t>
            </a:r>
          </a:p>
          <a:p>
            <a:pPr lvl="1"/>
            <a:r>
              <a:rPr lang="en-US" dirty="0"/>
              <a:t>Hard to understand</a:t>
            </a:r>
          </a:p>
          <a:p>
            <a:pPr lvl="1"/>
            <a:r>
              <a:rPr lang="en-US" dirty="0"/>
              <a:t>Paralysis</a:t>
            </a:r>
          </a:p>
        </p:txBody>
      </p:sp>
    </p:spTree>
    <p:extLst>
      <p:ext uri="{BB962C8B-B14F-4D97-AF65-F5344CB8AC3E}">
        <p14:creationId xmlns:p14="http://schemas.microsoft.com/office/powerpoint/2010/main" val="332200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 calcmode="lin" valueType="num">
                                      <p:cBhvr additive="base">
                                        <p:cTn id="4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anim calcmode="lin" valueType="num">
                                      <p:cBhvr additive="base">
                                        <p:cTn id="5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 calcmode="lin" valueType="num">
                                      <p:cBhvr additive="base">
                                        <p:cTn id="5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7">
                                            <p:txEl>
                                              <p:pRg st="1" end="1"/>
                                            </p:txEl>
                                          </p:spTgt>
                                        </p:tgtEl>
                                        <p:attrNameLst>
                                          <p:attrName>style.visibility</p:attrName>
                                        </p:attrNameLst>
                                      </p:cBhvr>
                                      <p:to>
                                        <p:strVal val="visible"/>
                                      </p:to>
                                    </p:set>
                                    <p:anim calcmode="lin" valueType="num">
                                      <p:cBhvr additive="base">
                                        <p:cTn id="6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7">
                                            <p:txEl>
                                              <p:pRg st="2" end="2"/>
                                            </p:txEl>
                                          </p:spTgt>
                                        </p:tgtEl>
                                        <p:attrNameLst>
                                          <p:attrName>style.visibility</p:attrName>
                                        </p:attrNameLst>
                                      </p:cBhvr>
                                      <p:to>
                                        <p:strVal val="visible"/>
                                      </p:to>
                                    </p:set>
                                    <p:anim calcmode="lin" valueType="num">
                                      <p:cBhvr additive="base">
                                        <p:cTn id="6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7">
                                            <p:txEl>
                                              <p:pRg st="2" end="2"/>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7">
                                            <p:txEl>
                                              <p:pRg st="3" end="3"/>
                                            </p:txEl>
                                          </p:spTgt>
                                        </p:tgtEl>
                                        <p:attrNameLst>
                                          <p:attrName>style.visibility</p:attrName>
                                        </p:attrNameLst>
                                      </p:cBhvr>
                                      <p:to>
                                        <p:strVal val="visible"/>
                                      </p:to>
                                    </p:set>
                                    <p:anim calcmode="lin" valueType="num">
                                      <p:cBhvr additive="base">
                                        <p:cTn id="6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7">
                                            <p:txEl>
                                              <p:pRg st="3" end="3"/>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7">
                                            <p:txEl>
                                              <p:pRg st="4" end="4"/>
                                            </p:txEl>
                                          </p:spTgt>
                                        </p:tgtEl>
                                        <p:attrNameLst>
                                          <p:attrName>style.visibility</p:attrName>
                                        </p:attrNameLst>
                                      </p:cBhvr>
                                      <p:to>
                                        <p:strVal val="visible"/>
                                      </p:to>
                                    </p:set>
                                    <p:anim calcmode="lin" valueType="num">
                                      <p:cBhvr additive="base">
                                        <p:cTn id="7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B4D87-2BFB-4F62-A607-87693BB29857}"/>
              </a:ext>
            </a:extLst>
          </p:cNvPr>
          <p:cNvSpPr>
            <a:spLocks noGrp="1"/>
          </p:cNvSpPr>
          <p:nvPr>
            <p:ph type="title"/>
          </p:nvPr>
        </p:nvSpPr>
        <p:spPr/>
        <p:txBody>
          <a:bodyPr/>
          <a:lstStyle/>
          <a:p>
            <a:r>
              <a:rPr lang="en-US" dirty="0"/>
              <a:t>Effective Intelligence Management</a:t>
            </a:r>
          </a:p>
        </p:txBody>
      </p:sp>
      <p:sp>
        <p:nvSpPr>
          <p:cNvPr id="3" name="Content Placeholder 2">
            <a:extLst>
              <a:ext uri="{FF2B5EF4-FFF2-40B4-BE49-F238E27FC236}">
                <a16:creationId xmlns:a16="http://schemas.microsoft.com/office/drawing/2014/main" id="{E517A7AD-8096-4A05-8B15-6D8A0F5C078D}"/>
              </a:ext>
            </a:extLst>
          </p:cNvPr>
          <p:cNvSpPr>
            <a:spLocks noGrp="1"/>
          </p:cNvSpPr>
          <p:nvPr>
            <p:ph idx="1"/>
          </p:nvPr>
        </p:nvSpPr>
        <p:spPr/>
        <p:txBody>
          <a:bodyPr/>
          <a:lstStyle/>
          <a:p>
            <a:r>
              <a:rPr lang="en-US" dirty="0"/>
              <a:t>Sanity check the intelligence</a:t>
            </a:r>
          </a:p>
          <a:p>
            <a:endParaRPr lang="en-US" dirty="0"/>
          </a:p>
          <a:p>
            <a:r>
              <a:rPr lang="en-US" dirty="0"/>
              <a:t>Simplify Deployment Workflow</a:t>
            </a:r>
          </a:p>
          <a:p>
            <a:endParaRPr lang="en-US" dirty="0"/>
          </a:p>
          <a:p>
            <a:r>
              <a:rPr lang="en-US" dirty="0"/>
              <a:t>Support controlled light-up</a:t>
            </a:r>
          </a:p>
          <a:p>
            <a:endParaRPr lang="en-US" dirty="0"/>
          </a:p>
          <a:p>
            <a:r>
              <a:rPr lang="en-US" dirty="0"/>
              <a:t>Dealing with Mistakes</a:t>
            </a:r>
          </a:p>
          <a:p>
            <a:endParaRPr lang="en-US" dirty="0"/>
          </a:p>
          <a:p>
            <a:endParaRPr lang="en-US" dirty="0"/>
          </a:p>
        </p:txBody>
      </p:sp>
    </p:spTree>
    <p:extLst>
      <p:ext uri="{BB962C8B-B14F-4D97-AF65-F5344CB8AC3E}">
        <p14:creationId xmlns:p14="http://schemas.microsoft.com/office/powerpoint/2010/main" val="2745365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985</TotalTime>
  <Words>956</Words>
  <Application>Microsoft Office PowerPoint</Application>
  <PresentationFormat>Widescreen</PresentationFormat>
  <Paragraphs>289</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Yantiq</vt:lpstr>
      <vt:lpstr>Office Theme</vt:lpstr>
      <vt:lpstr>Where Intelligence Lives &amp; Intelligence Management</vt:lpstr>
      <vt:lpstr>Overview</vt:lpstr>
      <vt:lpstr>Places Intelligence Could Live</vt:lpstr>
      <vt:lpstr>What does it matter where intelligence lives?</vt:lpstr>
      <vt:lpstr>Where Intelligence Lives</vt:lpstr>
      <vt:lpstr>Places Intelligence can Live</vt:lpstr>
      <vt:lpstr>Examples of Where Intelligence Lives</vt:lpstr>
      <vt:lpstr>Intelligence Management</vt:lpstr>
      <vt:lpstr>Effective Intelligence Management</vt:lpstr>
      <vt:lpstr>Sanity Checking Intelligence</vt:lpstr>
      <vt:lpstr>Deploying and Lighting Up (Online Evaluation)</vt:lpstr>
      <vt:lpstr>Overriding Problems</vt:lpstr>
      <vt:lpstr>Summary of Intelligence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Intelligence</dc:title>
  <dc:creator>Geoff Hulten</dc:creator>
  <cp:lastModifiedBy>Geoff Hulten</cp:lastModifiedBy>
  <cp:revision>26</cp:revision>
  <dcterms:created xsi:type="dcterms:W3CDTF">2018-10-15T02:27:54Z</dcterms:created>
  <dcterms:modified xsi:type="dcterms:W3CDTF">2018-12-02T00:05:50Z</dcterms:modified>
</cp:coreProperties>
</file>